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33" r:id="rId3"/>
    <p:sldId id="341" r:id="rId4"/>
    <p:sldId id="356" r:id="rId5"/>
    <p:sldId id="334" r:id="rId6"/>
    <p:sldId id="342" r:id="rId7"/>
    <p:sldId id="343" r:id="rId8"/>
    <p:sldId id="346" r:id="rId9"/>
    <p:sldId id="352" r:id="rId10"/>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ia Irizar" initials="AI" lastIdx="10" clrIdx="0">
    <p:extLst>
      <p:ext uri="{19B8F6BF-5375-455C-9EA6-DF929625EA0E}">
        <p15:presenceInfo xmlns:p15="http://schemas.microsoft.com/office/powerpoint/2012/main" userId="Amaia Iriza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A59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9" autoAdjust="0"/>
    <p:restoredTop sz="93877" autoAdjust="0"/>
  </p:normalViewPr>
  <p:slideViewPr>
    <p:cSldViewPr snapToGrid="0">
      <p:cViewPr varScale="1">
        <p:scale>
          <a:sx n="40" d="100"/>
          <a:sy n="40" d="100"/>
        </p:scale>
        <p:origin x="48"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2788A48A-E47A-4B88-90D7-B436B8103CCA}" type="datetimeFigureOut">
              <a:rPr lang="en-GB" smtClean="0"/>
              <a:t>25/02/2019</a:t>
            </a:fld>
            <a:endParaRPr lang="en-GB"/>
          </a:p>
        </p:txBody>
      </p:sp>
      <p:sp>
        <p:nvSpPr>
          <p:cNvPr id="4" name="Slide Image Placeholder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70015169-1FB3-431A-9B33-17CEF5BFB5B0}" type="slidenum">
              <a:rPr lang="en-GB" smtClean="0"/>
              <a:t>‹#›</a:t>
            </a:fld>
            <a:endParaRPr lang="en-GB"/>
          </a:p>
        </p:txBody>
      </p:sp>
    </p:spTree>
    <p:extLst>
      <p:ext uri="{BB962C8B-B14F-4D97-AF65-F5344CB8AC3E}">
        <p14:creationId xmlns:p14="http://schemas.microsoft.com/office/powerpoint/2010/main" val="3204305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DF371-FD58-403D-B6DC-424AB3EED064}"/>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C4E250C2-D397-4883-BE1E-E52CB1703EAF}"/>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8B43C93A-1821-427F-B8DD-23D83CB5729D}"/>
              </a:ext>
            </a:extLst>
          </p:cNvPr>
          <p:cNvSpPr txBox="1">
            <a:spLocks noGrp="1"/>
          </p:cNvSpPr>
          <p:nvPr>
            <p:ph type="dt" sz="half" idx="7"/>
          </p:nvPr>
        </p:nvSpPr>
        <p:spPr/>
        <p:txBody>
          <a:bodyPr/>
          <a:lstStyle>
            <a:lvl1pPr>
              <a:defRPr/>
            </a:lvl1pPr>
          </a:lstStyle>
          <a:p>
            <a:pPr lvl="0"/>
            <a:fld id="{7B93F773-4830-45A2-9BE1-048987BCD2F6}" type="datetime1">
              <a:rPr lang="en-GB"/>
              <a:pPr lvl="0"/>
              <a:t>25/02/2019</a:t>
            </a:fld>
            <a:endParaRPr lang="en-GB"/>
          </a:p>
        </p:txBody>
      </p:sp>
      <p:sp>
        <p:nvSpPr>
          <p:cNvPr id="5" name="Footer Placeholder 4">
            <a:extLst>
              <a:ext uri="{FF2B5EF4-FFF2-40B4-BE49-F238E27FC236}">
                <a16:creationId xmlns:a16="http://schemas.microsoft.com/office/drawing/2014/main" id="{932B3B83-7082-44BC-AEEB-A355770ECF79}"/>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039169A-7679-49E6-BF85-21764C81F74E}"/>
              </a:ext>
            </a:extLst>
          </p:cNvPr>
          <p:cNvSpPr txBox="1">
            <a:spLocks noGrp="1"/>
          </p:cNvSpPr>
          <p:nvPr>
            <p:ph type="sldNum" sz="quarter" idx="8"/>
          </p:nvPr>
        </p:nvSpPr>
        <p:spPr/>
        <p:txBody>
          <a:bodyPr/>
          <a:lstStyle>
            <a:lvl1pPr>
              <a:defRPr/>
            </a:lvl1pPr>
          </a:lstStyle>
          <a:p>
            <a:pPr lvl="0"/>
            <a:fld id="{E2635485-9C6A-44DE-BC09-A550D8CA7D1A}" type="slidenum">
              <a:t>‹#›</a:t>
            </a:fld>
            <a:endParaRPr lang="en-GB"/>
          </a:p>
        </p:txBody>
      </p:sp>
    </p:spTree>
    <p:extLst>
      <p:ext uri="{BB962C8B-B14F-4D97-AF65-F5344CB8AC3E}">
        <p14:creationId xmlns:p14="http://schemas.microsoft.com/office/powerpoint/2010/main" val="99801168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0D1E9-C6C4-4912-97BD-A94E9DEB536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9FA87E4E-467B-4723-8AC4-1F441352F205}"/>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02C845-3828-4826-910D-B2E4ACCEB5CB}"/>
              </a:ext>
            </a:extLst>
          </p:cNvPr>
          <p:cNvSpPr txBox="1">
            <a:spLocks noGrp="1"/>
          </p:cNvSpPr>
          <p:nvPr>
            <p:ph type="dt" sz="half" idx="7"/>
          </p:nvPr>
        </p:nvSpPr>
        <p:spPr/>
        <p:txBody>
          <a:bodyPr/>
          <a:lstStyle>
            <a:lvl1pPr>
              <a:defRPr/>
            </a:lvl1pPr>
          </a:lstStyle>
          <a:p>
            <a:pPr lvl="0"/>
            <a:fld id="{16AAD662-474B-49E8-A1A0-C7012D8CEB60}" type="datetime1">
              <a:rPr lang="en-GB"/>
              <a:pPr lvl="0"/>
              <a:t>25/02/2019</a:t>
            </a:fld>
            <a:endParaRPr lang="en-GB"/>
          </a:p>
        </p:txBody>
      </p:sp>
      <p:sp>
        <p:nvSpPr>
          <p:cNvPr id="5" name="Footer Placeholder 4">
            <a:extLst>
              <a:ext uri="{FF2B5EF4-FFF2-40B4-BE49-F238E27FC236}">
                <a16:creationId xmlns:a16="http://schemas.microsoft.com/office/drawing/2014/main" id="{0031D54B-08FC-42FF-92EE-32B6878A5E69}"/>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BF9AA2FF-72D0-40ED-A2B1-CC46ADE38A05}"/>
              </a:ext>
            </a:extLst>
          </p:cNvPr>
          <p:cNvSpPr txBox="1">
            <a:spLocks noGrp="1"/>
          </p:cNvSpPr>
          <p:nvPr>
            <p:ph type="sldNum" sz="quarter" idx="8"/>
          </p:nvPr>
        </p:nvSpPr>
        <p:spPr/>
        <p:txBody>
          <a:bodyPr/>
          <a:lstStyle>
            <a:lvl1pPr>
              <a:defRPr/>
            </a:lvl1pPr>
          </a:lstStyle>
          <a:p>
            <a:pPr lvl="0"/>
            <a:fld id="{32A0AF4B-F980-4217-89AE-BA7AE5398FEB}" type="slidenum">
              <a:t>‹#›</a:t>
            </a:fld>
            <a:endParaRPr lang="en-GB"/>
          </a:p>
        </p:txBody>
      </p:sp>
    </p:spTree>
    <p:extLst>
      <p:ext uri="{BB962C8B-B14F-4D97-AF65-F5344CB8AC3E}">
        <p14:creationId xmlns:p14="http://schemas.microsoft.com/office/powerpoint/2010/main" val="1307383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89C52F-87AD-4A09-9BF3-154ED45A3B00}"/>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FA3BBADB-B31E-4AD2-A3D4-ED3BA6BD345B}"/>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A2A1CF-AD06-4E55-AFE9-AF146AC4808B}"/>
              </a:ext>
            </a:extLst>
          </p:cNvPr>
          <p:cNvSpPr txBox="1">
            <a:spLocks noGrp="1"/>
          </p:cNvSpPr>
          <p:nvPr>
            <p:ph type="dt" sz="half" idx="7"/>
          </p:nvPr>
        </p:nvSpPr>
        <p:spPr/>
        <p:txBody>
          <a:bodyPr/>
          <a:lstStyle>
            <a:lvl1pPr>
              <a:defRPr/>
            </a:lvl1pPr>
          </a:lstStyle>
          <a:p>
            <a:pPr lvl="0"/>
            <a:fld id="{E16A3D47-2803-459E-A887-891D95C7A5E0}" type="datetime1">
              <a:rPr lang="en-GB"/>
              <a:pPr lvl="0"/>
              <a:t>25/02/2019</a:t>
            </a:fld>
            <a:endParaRPr lang="en-GB"/>
          </a:p>
        </p:txBody>
      </p:sp>
      <p:sp>
        <p:nvSpPr>
          <p:cNvPr id="5" name="Footer Placeholder 4">
            <a:extLst>
              <a:ext uri="{FF2B5EF4-FFF2-40B4-BE49-F238E27FC236}">
                <a16:creationId xmlns:a16="http://schemas.microsoft.com/office/drawing/2014/main" id="{0E549703-B360-4639-AB84-261C9E71102A}"/>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0D06E95-204D-446F-9ADB-E7C355346205}"/>
              </a:ext>
            </a:extLst>
          </p:cNvPr>
          <p:cNvSpPr txBox="1">
            <a:spLocks noGrp="1"/>
          </p:cNvSpPr>
          <p:nvPr>
            <p:ph type="sldNum" sz="quarter" idx="8"/>
          </p:nvPr>
        </p:nvSpPr>
        <p:spPr/>
        <p:txBody>
          <a:bodyPr/>
          <a:lstStyle>
            <a:lvl1pPr>
              <a:defRPr/>
            </a:lvl1pPr>
          </a:lstStyle>
          <a:p>
            <a:pPr lvl="0"/>
            <a:fld id="{EAAE04F8-1FD9-49D3-939C-663DC49E3737}" type="slidenum">
              <a:t>‹#›</a:t>
            </a:fld>
            <a:endParaRPr lang="en-GB"/>
          </a:p>
        </p:txBody>
      </p:sp>
    </p:spTree>
    <p:extLst>
      <p:ext uri="{BB962C8B-B14F-4D97-AF65-F5344CB8AC3E}">
        <p14:creationId xmlns:p14="http://schemas.microsoft.com/office/powerpoint/2010/main" val="62569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DE4F6-F2F1-439F-9B6A-544C1837B4D0}"/>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DCA5CA1-806F-4274-965B-80851381345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88B038-F281-4407-819A-407894C3DFBC}"/>
              </a:ext>
            </a:extLst>
          </p:cNvPr>
          <p:cNvSpPr txBox="1">
            <a:spLocks noGrp="1"/>
          </p:cNvSpPr>
          <p:nvPr>
            <p:ph type="dt" sz="half" idx="7"/>
          </p:nvPr>
        </p:nvSpPr>
        <p:spPr/>
        <p:txBody>
          <a:bodyPr/>
          <a:lstStyle>
            <a:lvl1pPr>
              <a:defRPr/>
            </a:lvl1pPr>
          </a:lstStyle>
          <a:p>
            <a:pPr lvl="0"/>
            <a:fld id="{79EF4243-36AE-48EE-94C0-F13A1CC4C900}" type="datetime1">
              <a:rPr lang="en-GB"/>
              <a:pPr lvl="0"/>
              <a:t>25/02/2019</a:t>
            </a:fld>
            <a:endParaRPr lang="en-GB"/>
          </a:p>
        </p:txBody>
      </p:sp>
      <p:sp>
        <p:nvSpPr>
          <p:cNvPr id="5" name="Footer Placeholder 4">
            <a:extLst>
              <a:ext uri="{FF2B5EF4-FFF2-40B4-BE49-F238E27FC236}">
                <a16:creationId xmlns:a16="http://schemas.microsoft.com/office/drawing/2014/main" id="{A9FCD92C-A3F4-4F58-A858-E72959A4AC4D}"/>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8A33B8F6-3D92-4BB4-B100-C77758C8A6C4}"/>
              </a:ext>
            </a:extLst>
          </p:cNvPr>
          <p:cNvSpPr txBox="1">
            <a:spLocks noGrp="1"/>
          </p:cNvSpPr>
          <p:nvPr>
            <p:ph type="sldNum" sz="quarter" idx="8"/>
          </p:nvPr>
        </p:nvSpPr>
        <p:spPr/>
        <p:txBody>
          <a:bodyPr/>
          <a:lstStyle>
            <a:lvl1pPr>
              <a:defRPr/>
            </a:lvl1pPr>
          </a:lstStyle>
          <a:p>
            <a:pPr lvl="0"/>
            <a:fld id="{AC8085E9-DC51-4647-9885-9359A3DEB709}" type="slidenum">
              <a:t>‹#›</a:t>
            </a:fld>
            <a:endParaRPr lang="en-GB"/>
          </a:p>
        </p:txBody>
      </p:sp>
    </p:spTree>
    <p:extLst>
      <p:ext uri="{BB962C8B-B14F-4D97-AF65-F5344CB8AC3E}">
        <p14:creationId xmlns:p14="http://schemas.microsoft.com/office/powerpoint/2010/main" val="359391678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DB0C4-76D8-4094-9E37-195E2B0BD774}"/>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C4AAAA7-160A-455B-A411-56F33A5EC68F}"/>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Edit Master text styles</a:t>
            </a:r>
          </a:p>
        </p:txBody>
      </p:sp>
      <p:sp>
        <p:nvSpPr>
          <p:cNvPr id="4" name="Date Placeholder 3">
            <a:extLst>
              <a:ext uri="{FF2B5EF4-FFF2-40B4-BE49-F238E27FC236}">
                <a16:creationId xmlns:a16="http://schemas.microsoft.com/office/drawing/2014/main" id="{D337BF4B-F746-42BF-8EE5-F0DCA64CE4A6}"/>
              </a:ext>
            </a:extLst>
          </p:cNvPr>
          <p:cNvSpPr txBox="1">
            <a:spLocks noGrp="1"/>
          </p:cNvSpPr>
          <p:nvPr>
            <p:ph type="dt" sz="half" idx="7"/>
          </p:nvPr>
        </p:nvSpPr>
        <p:spPr/>
        <p:txBody>
          <a:bodyPr/>
          <a:lstStyle>
            <a:lvl1pPr>
              <a:defRPr/>
            </a:lvl1pPr>
          </a:lstStyle>
          <a:p>
            <a:pPr lvl="0"/>
            <a:fld id="{423986DC-6BC1-4790-8DD2-1BB5B91B2D0F}" type="datetime1">
              <a:rPr lang="en-GB"/>
              <a:pPr lvl="0"/>
              <a:t>25/02/2019</a:t>
            </a:fld>
            <a:endParaRPr lang="en-GB"/>
          </a:p>
        </p:txBody>
      </p:sp>
      <p:sp>
        <p:nvSpPr>
          <p:cNvPr id="5" name="Footer Placeholder 4">
            <a:extLst>
              <a:ext uri="{FF2B5EF4-FFF2-40B4-BE49-F238E27FC236}">
                <a16:creationId xmlns:a16="http://schemas.microsoft.com/office/drawing/2014/main" id="{1CF6873F-6EDF-4CFD-A26E-737DB2F67F6B}"/>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B4C1224E-CF85-4B8C-B878-C36AE8754203}"/>
              </a:ext>
            </a:extLst>
          </p:cNvPr>
          <p:cNvSpPr txBox="1">
            <a:spLocks noGrp="1"/>
          </p:cNvSpPr>
          <p:nvPr>
            <p:ph type="sldNum" sz="quarter" idx="8"/>
          </p:nvPr>
        </p:nvSpPr>
        <p:spPr/>
        <p:txBody>
          <a:bodyPr/>
          <a:lstStyle>
            <a:lvl1pPr>
              <a:defRPr/>
            </a:lvl1pPr>
          </a:lstStyle>
          <a:p>
            <a:pPr lvl="0"/>
            <a:fld id="{37122402-2B07-4DA1-BB6A-3C47249828A9}" type="slidenum">
              <a:t>‹#›</a:t>
            </a:fld>
            <a:endParaRPr lang="en-GB"/>
          </a:p>
        </p:txBody>
      </p:sp>
    </p:spTree>
    <p:extLst>
      <p:ext uri="{BB962C8B-B14F-4D97-AF65-F5344CB8AC3E}">
        <p14:creationId xmlns:p14="http://schemas.microsoft.com/office/powerpoint/2010/main" val="2247086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FFDB4-BB2C-4AEA-83C6-7A134549978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3242F4FE-AF0F-4336-8975-4E3E3AC69E3A}"/>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1CA4657-5293-4D00-8A47-C5B696DA7525}"/>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9C48789-9C10-4E21-AA8C-1D9031D7E26B}"/>
              </a:ext>
            </a:extLst>
          </p:cNvPr>
          <p:cNvSpPr txBox="1">
            <a:spLocks noGrp="1"/>
          </p:cNvSpPr>
          <p:nvPr>
            <p:ph type="dt" sz="half" idx="7"/>
          </p:nvPr>
        </p:nvSpPr>
        <p:spPr/>
        <p:txBody>
          <a:bodyPr/>
          <a:lstStyle>
            <a:lvl1pPr>
              <a:defRPr/>
            </a:lvl1pPr>
          </a:lstStyle>
          <a:p>
            <a:pPr lvl="0"/>
            <a:fld id="{B02495DE-2B21-4022-A2A3-67BDB469C84F}" type="datetime1">
              <a:rPr lang="en-GB"/>
              <a:pPr lvl="0"/>
              <a:t>25/02/2019</a:t>
            </a:fld>
            <a:endParaRPr lang="en-GB"/>
          </a:p>
        </p:txBody>
      </p:sp>
      <p:sp>
        <p:nvSpPr>
          <p:cNvPr id="6" name="Footer Placeholder 5">
            <a:extLst>
              <a:ext uri="{FF2B5EF4-FFF2-40B4-BE49-F238E27FC236}">
                <a16:creationId xmlns:a16="http://schemas.microsoft.com/office/drawing/2014/main" id="{BCF7DF82-2C99-4252-B9C4-E6DF7ADB734C}"/>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4390D396-CCEB-41DA-998E-6FE28268565B}"/>
              </a:ext>
            </a:extLst>
          </p:cNvPr>
          <p:cNvSpPr txBox="1">
            <a:spLocks noGrp="1"/>
          </p:cNvSpPr>
          <p:nvPr>
            <p:ph type="sldNum" sz="quarter" idx="8"/>
          </p:nvPr>
        </p:nvSpPr>
        <p:spPr/>
        <p:txBody>
          <a:bodyPr/>
          <a:lstStyle>
            <a:lvl1pPr>
              <a:defRPr/>
            </a:lvl1pPr>
          </a:lstStyle>
          <a:p>
            <a:pPr lvl="0"/>
            <a:fld id="{989708A6-B8A5-4F59-AC7B-84235540506F}" type="slidenum">
              <a:t>‹#›</a:t>
            </a:fld>
            <a:endParaRPr lang="en-GB"/>
          </a:p>
        </p:txBody>
      </p:sp>
    </p:spTree>
    <p:extLst>
      <p:ext uri="{BB962C8B-B14F-4D97-AF65-F5344CB8AC3E}">
        <p14:creationId xmlns:p14="http://schemas.microsoft.com/office/powerpoint/2010/main" val="8290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77E95-C5CA-47FD-A4CE-5D274803F62D}"/>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3099995-875D-4A40-BD4E-4E3FD5B277E4}"/>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676D04B3-FD00-454D-ABD6-728CB6DB7F2D}"/>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06FDC9-D254-4A88-B52C-1C07446027FE}"/>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D3D17EB8-3A1F-4DC2-9DB0-D561EEFD862A}"/>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85869E3-823C-4196-BD8B-6640B9ECE227}"/>
              </a:ext>
            </a:extLst>
          </p:cNvPr>
          <p:cNvSpPr txBox="1">
            <a:spLocks noGrp="1"/>
          </p:cNvSpPr>
          <p:nvPr>
            <p:ph type="dt" sz="half" idx="7"/>
          </p:nvPr>
        </p:nvSpPr>
        <p:spPr/>
        <p:txBody>
          <a:bodyPr/>
          <a:lstStyle>
            <a:lvl1pPr>
              <a:defRPr/>
            </a:lvl1pPr>
          </a:lstStyle>
          <a:p>
            <a:pPr lvl="0"/>
            <a:fld id="{0B6AD4E9-B05A-45AB-A293-C235634C8C8B}" type="datetime1">
              <a:rPr lang="en-GB"/>
              <a:pPr lvl="0"/>
              <a:t>25/02/2019</a:t>
            </a:fld>
            <a:endParaRPr lang="en-GB"/>
          </a:p>
        </p:txBody>
      </p:sp>
      <p:sp>
        <p:nvSpPr>
          <p:cNvPr id="8" name="Footer Placeholder 7">
            <a:extLst>
              <a:ext uri="{FF2B5EF4-FFF2-40B4-BE49-F238E27FC236}">
                <a16:creationId xmlns:a16="http://schemas.microsoft.com/office/drawing/2014/main" id="{8F188D6C-947F-4547-9DE5-5FD0A1409DDF}"/>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40819E2F-15DD-40AB-9DEC-EBD3F39AFE85}"/>
              </a:ext>
            </a:extLst>
          </p:cNvPr>
          <p:cNvSpPr txBox="1">
            <a:spLocks noGrp="1"/>
          </p:cNvSpPr>
          <p:nvPr>
            <p:ph type="sldNum" sz="quarter" idx="8"/>
          </p:nvPr>
        </p:nvSpPr>
        <p:spPr/>
        <p:txBody>
          <a:bodyPr/>
          <a:lstStyle>
            <a:lvl1pPr>
              <a:defRPr/>
            </a:lvl1pPr>
          </a:lstStyle>
          <a:p>
            <a:pPr lvl="0"/>
            <a:fld id="{8B3BE427-951B-4343-85D8-5C44E0AFE98F}" type="slidenum">
              <a:t>‹#›</a:t>
            </a:fld>
            <a:endParaRPr lang="en-GB"/>
          </a:p>
        </p:txBody>
      </p:sp>
    </p:spTree>
    <p:extLst>
      <p:ext uri="{BB962C8B-B14F-4D97-AF65-F5344CB8AC3E}">
        <p14:creationId xmlns:p14="http://schemas.microsoft.com/office/powerpoint/2010/main" val="376357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4BCCA-A0C4-4A85-94E4-FF2EB763B94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C084912D-6817-43C7-85DA-0CCB04B40E4F}"/>
              </a:ext>
            </a:extLst>
          </p:cNvPr>
          <p:cNvSpPr txBox="1">
            <a:spLocks noGrp="1"/>
          </p:cNvSpPr>
          <p:nvPr>
            <p:ph type="dt" sz="half" idx="7"/>
          </p:nvPr>
        </p:nvSpPr>
        <p:spPr/>
        <p:txBody>
          <a:bodyPr/>
          <a:lstStyle>
            <a:lvl1pPr>
              <a:defRPr/>
            </a:lvl1pPr>
          </a:lstStyle>
          <a:p>
            <a:pPr lvl="0"/>
            <a:fld id="{DBCCEEA8-4B75-47D7-AB3F-FA13B0B2CCF4}" type="datetime1">
              <a:rPr lang="en-GB"/>
              <a:pPr lvl="0"/>
              <a:t>25/02/2019</a:t>
            </a:fld>
            <a:endParaRPr lang="en-GB"/>
          </a:p>
        </p:txBody>
      </p:sp>
      <p:sp>
        <p:nvSpPr>
          <p:cNvPr id="4" name="Footer Placeholder 3">
            <a:extLst>
              <a:ext uri="{FF2B5EF4-FFF2-40B4-BE49-F238E27FC236}">
                <a16:creationId xmlns:a16="http://schemas.microsoft.com/office/drawing/2014/main" id="{37B915EA-2A44-43AB-A701-E93BC1D2AB0E}"/>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3ACD73F0-AEA9-4219-B9C0-53887D650FB2}"/>
              </a:ext>
            </a:extLst>
          </p:cNvPr>
          <p:cNvSpPr txBox="1">
            <a:spLocks noGrp="1"/>
          </p:cNvSpPr>
          <p:nvPr>
            <p:ph type="sldNum" sz="quarter" idx="8"/>
          </p:nvPr>
        </p:nvSpPr>
        <p:spPr/>
        <p:txBody>
          <a:bodyPr/>
          <a:lstStyle>
            <a:lvl1pPr>
              <a:defRPr/>
            </a:lvl1pPr>
          </a:lstStyle>
          <a:p>
            <a:pPr lvl="0"/>
            <a:fld id="{389D3B1A-7015-4570-A699-B76BC331AB0E}" type="slidenum">
              <a:t>‹#›</a:t>
            </a:fld>
            <a:endParaRPr lang="en-GB"/>
          </a:p>
        </p:txBody>
      </p:sp>
    </p:spTree>
    <p:extLst>
      <p:ext uri="{BB962C8B-B14F-4D97-AF65-F5344CB8AC3E}">
        <p14:creationId xmlns:p14="http://schemas.microsoft.com/office/powerpoint/2010/main" val="258504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6C9B03-7A34-4A64-81C5-4205099844D9}"/>
              </a:ext>
            </a:extLst>
          </p:cNvPr>
          <p:cNvSpPr txBox="1">
            <a:spLocks noGrp="1"/>
          </p:cNvSpPr>
          <p:nvPr>
            <p:ph type="dt" sz="half" idx="7"/>
          </p:nvPr>
        </p:nvSpPr>
        <p:spPr/>
        <p:txBody>
          <a:bodyPr/>
          <a:lstStyle>
            <a:lvl1pPr>
              <a:defRPr/>
            </a:lvl1pPr>
          </a:lstStyle>
          <a:p>
            <a:pPr lvl="0"/>
            <a:fld id="{02691B6C-5852-4535-BF09-95429407598E}" type="datetime1">
              <a:rPr lang="en-GB"/>
              <a:pPr lvl="0"/>
              <a:t>25/02/2019</a:t>
            </a:fld>
            <a:endParaRPr lang="en-GB"/>
          </a:p>
        </p:txBody>
      </p:sp>
      <p:sp>
        <p:nvSpPr>
          <p:cNvPr id="3" name="Footer Placeholder 2">
            <a:extLst>
              <a:ext uri="{FF2B5EF4-FFF2-40B4-BE49-F238E27FC236}">
                <a16:creationId xmlns:a16="http://schemas.microsoft.com/office/drawing/2014/main" id="{A7D443EC-38CA-4497-8DE6-D3AF72664579}"/>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485CD87C-0C3F-471F-A7FC-2EE8D8957690}"/>
              </a:ext>
            </a:extLst>
          </p:cNvPr>
          <p:cNvSpPr txBox="1">
            <a:spLocks noGrp="1"/>
          </p:cNvSpPr>
          <p:nvPr>
            <p:ph type="sldNum" sz="quarter" idx="8"/>
          </p:nvPr>
        </p:nvSpPr>
        <p:spPr/>
        <p:txBody>
          <a:bodyPr/>
          <a:lstStyle>
            <a:lvl1pPr>
              <a:defRPr/>
            </a:lvl1pPr>
          </a:lstStyle>
          <a:p>
            <a:pPr lvl="0"/>
            <a:fld id="{1102C40F-CBC8-4538-B886-7F41DD64D61F}" type="slidenum">
              <a:t>‹#›</a:t>
            </a:fld>
            <a:endParaRPr lang="en-GB"/>
          </a:p>
        </p:txBody>
      </p:sp>
    </p:spTree>
    <p:extLst>
      <p:ext uri="{BB962C8B-B14F-4D97-AF65-F5344CB8AC3E}">
        <p14:creationId xmlns:p14="http://schemas.microsoft.com/office/powerpoint/2010/main" val="1698093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B6369-581C-45B2-9CE5-64199094D407}"/>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C7FAAE79-1A0A-4E23-A0E3-B4E06AACBC75}"/>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0EECA3D-A4EE-469D-9A89-280F291CE3CA}"/>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a:extLst>
              <a:ext uri="{FF2B5EF4-FFF2-40B4-BE49-F238E27FC236}">
                <a16:creationId xmlns:a16="http://schemas.microsoft.com/office/drawing/2014/main" id="{8D425406-09F9-4BE4-935E-D7E9830093A4}"/>
              </a:ext>
            </a:extLst>
          </p:cNvPr>
          <p:cNvSpPr txBox="1">
            <a:spLocks noGrp="1"/>
          </p:cNvSpPr>
          <p:nvPr>
            <p:ph type="dt" sz="half" idx="7"/>
          </p:nvPr>
        </p:nvSpPr>
        <p:spPr/>
        <p:txBody>
          <a:bodyPr/>
          <a:lstStyle>
            <a:lvl1pPr>
              <a:defRPr/>
            </a:lvl1pPr>
          </a:lstStyle>
          <a:p>
            <a:pPr lvl="0"/>
            <a:fld id="{F0FE4E84-3D99-4C5F-91C4-D69EFEDDDAA2}" type="datetime1">
              <a:rPr lang="en-GB"/>
              <a:pPr lvl="0"/>
              <a:t>25/02/2019</a:t>
            </a:fld>
            <a:endParaRPr lang="en-GB"/>
          </a:p>
        </p:txBody>
      </p:sp>
      <p:sp>
        <p:nvSpPr>
          <p:cNvPr id="6" name="Footer Placeholder 5">
            <a:extLst>
              <a:ext uri="{FF2B5EF4-FFF2-40B4-BE49-F238E27FC236}">
                <a16:creationId xmlns:a16="http://schemas.microsoft.com/office/drawing/2014/main" id="{60FAA7AB-ED94-469E-86E8-CB8FE1CAD4F8}"/>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70F36910-0CA5-49EE-AFCC-C904E57DDF97}"/>
              </a:ext>
            </a:extLst>
          </p:cNvPr>
          <p:cNvSpPr txBox="1">
            <a:spLocks noGrp="1"/>
          </p:cNvSpPr>
          <p:nvPr>
            <p:ph type="sldNum" sz="quarter" idx="8"/>
          </p:nvPr>
        </p:nvSpPr>
        <p:spPr/>
        <p:txBody>
          <a:bodyPr/>
          <a:lstStyle>
            <a:lvl1pPr>
              <a:defRPr/>
            </a:lvl1pPr>
          </a:lstStyle>
          <a:p>
            <a:pPr lvl="0"/>
            <a:fld id="{1DB57B9E-5B44-4869-9575-68B72B9B2222}" type="slidenum">
              <a:t>‹#›</a:t>
            </a:fld>
            <a:endParaRPr lang="en-GB"/>
          </a:p>
        </p:txBody>
      </p:sp>
    </p:spTree>
    <p:extLst>
      <p:ext uri="{BB962C8B-B14F-4D97-AF65-F5344CB8AC3E}">
        <p14:creationId xmlns:p14="http://schemas.microsoft.com/office/powerpoint/2010/main" val="214609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E9006-80B1-4C06-A666-7CC972977239}"/>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6D4F8945-40DB-46BE-954D-410CCDFE4909}"/>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2D8D17B5-3307-4BDD-99EA-6B0C81E97553}"/>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a:extLst>
              <a:ext uri="{FF2B5EF4-FFF2-40B4-BE49-F238E27FC236}">
                <a16:creationId xmlns:a16="http://schemas.microsoft.com/office/drawing/2014/main" id="{1B38227F-2556-4AB0-9D11-86C66FE7DFC4}"/>
              </a:ext>
            </a:extLst>
          </p:cNvPr>
          <p:cNvSpPr txBox="1">
            <a:spLocks noGrp="1"/>
          </p:cNvSpPr>
          <p:nvPr>
            <p:ph type="dt" sz="half" idx="7"/>
          </p:nvPr>
        </p:nvSpPr>
        <p:spPr/>
        <p:txBody>
          <a:bodyPr/>
          <a:lstStyle>
            <a:lvl1pPr>
              <a:defRPr/>
            </a:lvl1pPr>
          </a:lstStyle>
          <a:p>
            <a:pPr lvl="0"/>
            <a:fld id="{5D77CAB7-CFB6-4C46-B791-B7502AE0EB7C}" type="datetime1">
              <a:rPr lang="en-GB"/>
              <a:pPr lvl="0"/>
              <a:t>25/02/2019</a:t>
            </a:fld>
            <a:endParaRPr lang="en-GB"/>
          </a:p>
        </p:txBody>
      </p:sp>
      <p:sp>
        <p:nvSpPr>
          <p:cNvPr id="6" name="Footer Placeholder 5">
            <a:extLst>
              <a:ext uri="{FF2B5EF4-FFF2-40B4-BE49-F238E27FC236}">
                <a16:creationId xmlns:a16="http://schemas.microsoft.com/office/drawing/2014/main" id="{4B43D37C-B89C-4036-BDFF-F08FA0D7FE91}"/>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183B327F-315C-4FE3-8EC6-010128382415}"/>
              </a:ext>
            </a:extLst>
          </p:cNvPr>
          <p:cNvSpPr txBox="1">
            <a:spLocks noGrp="1"/>
          </p:cNvSpPr>
          <p:nvPr>
            <p:ph type="sldNum" sz="quarter" idx="8"/>
          </p:nvPr>
        </p:nvSpPr>
        <p:spPr/>
        <p:txBody>
          <a:bodyPr/>
          <a:lstStyle>
            <a:lvl1pPr>
              <a:defRPr/>
            </a:lvl1pPr>
          </a:lstStyle>
          <a:p>
            <a:pPr lvl="0"/>
            <a:fld id="{A45874E5-B30F-4468-834C-B14567012A64}" type="slidenum">
              <a:t>‹#›</a:t>
            </a:fld>
            <a:endParaRPr lang="en-GB"/>
          </a:p>
        </p:txBody>
      </p:sp>
    </p:spTree>
    <p:extLst>
      <p:ext uri="{BB962C8B-B14F-4D97-AF65-F5344CB8AC3E}">
        <p14:creationId xmlns:p14="http://schemas.microsoft.com/office/powerpoint/2010/main" val="4139243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D7C389-6FCA-4F52-B6EA-5128CF757449}"/>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1EF88630-A763-47AF-B132-1BD5EB87DCDC}"/>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77002B-7C19-4743-B735-320B73B1542A}"/>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EE31186-5BA5-4AAD-B9E9-06AC31820CC6}" type="datetime1">
              <a:rPr lang="en-GB"/>
              <a:pPr lvl="0"/>
              <a:t>25/02/2019</a:t>
            </a:fld>
            <a:endParaRPr lang="en-GB"/>
          </a:p>
        </p:txBody>
      </p:sp>
      <p:sp>
        <p:nvSpPr>
          <p:cNvPr id="5" name="Footer Placeholder 4">
            <a:extLst>
              <a:ext uri="{FF2B5EF4-FFF2-40B4-BE49-F238E27FC236}">
                <a16:creationId xmlns:a16="http://schemas.microsoft.com/office/drawing/2014/main" id="{4A5048FC-23BF-47B2-912A-33B32294360E}"/>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3AFF0384-16CF-4BDA-837A-AA11E48B87D6}"/>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1BCE10E-B5CD-4717-B7B2-56E82681C889}" type="slidenum">
              <a:t>‹#›</a:t>
            </a:fld>
            <a:endParaRPr lang="en-GB"/>
          </a:p>
        </p:txBody>
      </p:sp>
      <p:grpSp>
        <p:nvGrpSpPr>
          <p:cNvPr id="7" name="Group 6">
            <a:extLst>
              <a:ext uri="{FF2B5EF4-FFF2-40B4-BE49-F238E27FC236}">
                <a16:creationId xmlns:a16="http://schemas.microsoft.com/office/drawing/2014/main" id="{4572F134-2530-49E1-A0E1-EA3A3004D245}"/>
              </a:ext>
            </a:extLst>
          </p:cNvPr>
          <p:cNvGrpSpPr/>
          <p:nvPr userDrawn="1"/>
        </p:nvGrpSpPr>
        <p:grpSpPr>
          <a:xfrm>
            <a:off x="0" y="4447309"/>
            <a:ext cx="12188253" cy="2410691"/>
            <a:chOff x="706582" y="1025236"/>
            <a:chExt cx="10647215" cy="2105892"/>
          </a:xfrm>
        </p:grpSpPr>
        <p:pic>
          <p:nvPicPr>
            <p:cNvPr id="8" name="Picture 7">
              <a:extLst>
                <a:ext uri="{FF2B5EF4-FFF2-40B4-BE49-F238E27FC236}">
                  <a16:creationId xmlns:a16="http://schemas.microsoft.com/office/drawing/2014/main" id="{D48CF546-1974-43D6-8561-6F369768D00A}"/>
                </a:ext>
              </a:extLst>
            </p:cNvPr>
            <p:cNvPicPr>
              <a:picLocks noChangeAspect="1"/>
            </p:cNvPicPr>
            <p:nvPr userDrawn="1"/>
          </p:nvPicPr>
          <p:blipFill rotWithShape="1">
            <a:blip r:embed="rId13"/>
            <a:srcRect l="5795" t="15742" r="6875" b="54345"/>
            <a:stretch/>
          </p:blipFill>
          <p:spPr>
            <a:xfrm>
              <a:off x="706582" y="1080656"/>
              <a:ext cx="10647215" cy="2050472"/>
            </a:xfrm>
            <a:prstGeom prst="rect">
              <a:avLst/>
            </a:prstGeom>
          </p:spPr>
        </p:pic>
        <p:sp>
          <p:nvSpPr>
            <p:cNvPr id="9" name="Rectangle 8">
              <a:extLst>
                <a:ext uri="{FF2B5EF4-FFF2-40B4-BE49-F238E27FC236}">
                  <a16:creationId xmlns:a16="http://schemas.microsoft.com/office/drawing/2014/main" id="{44D22015-5544-4C91-ACB6-A4014732BF03}"/>
                </a:ext>
              </a:extLst>
            </p:cNvPr>
            <p:cNvSpPr/>
            <p:nvPr userDrawn="1"/>
          </p:nvSpPr>
          <p:spPr>
            <a:xfrm>
              <a:off x="983673" y="1025236"/>
              <a:ext cx="4114800" cy="6654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 name="Rectangle 9">
            <a:extLst>
              <a:ext uri="{FF2B5EF4-FFF2-40B4-BE49-F238E27FC236}">
                <a16:creationId xmlns:a16="http://schemas.microsoft.com/office/drawing/2014/main" id="{45FD42CE-7581-4EA8-B860-A903169F94E7}"/>
              </a:ext>
            </a:extLst>
          </p:cNvPr>
          <p:cNvSpPr/>
          <p:nvPr userDrawn="1"/>
        </p:nvSpPr>
        <p:spPr>
          <a:xfrm>
            <a:off x="0" y="3990109"/>
            <a:ext cx="12192000" cy="2867891"/>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113CE-DA37-47E7-8A0B-3BF9D90CEA62}"/>
              </a:ext>
            </a:extLst>
          </p:cNvPr>
          <p:cNvSpPr txBox="1">
            <a:spLocks noGrp="1"/>
          </p:cNvSpPr>
          <p:nvPr>
            <p:ph type="ctrTitle"/>
          </p:nvPr>
        </p:nvSpPr>
        <p:spPr>
          <a:xfrm>
            <a:off x="1524003" y="460744"/>
            <a:ext cx="9144000" cy="2387598"/>
          </a:xfrm>
        </p:spPr>
        <p:txBody>
          <a:bodyPr>
            <a:noAutofit/>
          </a:bodyPr>
          <a:lstStyle/>
          <a:p>
            <a:pPr lvl="0"/>
            <a:br>
              <a:rPr lang="en-GB" sz="4800" dirty="0">
                <a:solidFill>
                  <a:srgbClr val="0A59A0"/>
                </a:solidFill>
                <a:latin typeface="Calibri" pitchFamily="34"/>
              </a:rPr>
            </a:br>
            <a:br>
              <a:rPr lang="en-GB" sz="4800" dirty="0">
                <a:solidFill>
                  <a:srgbClr val="0A59A0"/>
                </a:solidFill>
                <a:latin typeface="Calibri" pitchFamily="34"/>
              </a:rPr>
            </a:br>
            <a:br>
              <a:rPr lang="en-GB" sz="4800" dirty="0">
                <a:solidFill>
                  <a:srgbClr val="0A59A0"/>
                </a:solidFill>
                <a:latin typeface="Calibri" pitchFamily="34"/>
              </a:rPr>
            </a:br>
            <a:r>
              <a:rPr lang="en-GB" sz="4000" b="1" dirty="0">
                <a:solidFill>
                  <a:srgbClr val="0A59A0"/>
                </a:solidFill>
                <a:latin typeface="Calibri" pitchFamily="34"/>
              </a:rPr>
              <a:t>IDEA</a:t>
            </a:r>
            <a:br>
              <a:rPr lang="en-GB" sz="4800" strike="sngStrike" dirty="0">
                <a:solidFill>
                  <a:srgbClr val="0A59A0"/>
                </a:solidFill>
                <a:latin typeface="Calibri" pitchFamily="34"/>
              </a:rPr>
            </a:br>
            <a:r>
              <a:rPr lang="en-GB" sz="2400" dirty="0">
                <a:solidFill>
                  <a:srgbClr val="0A59A0"/>
                </a:solidFill>
                <a:latin typeface="Calibri" pitchFamily="34"/>
              </a:rPr>
              <a:t>International Dialogue for the Evaluation of Allergens</a:t>
            </a:r>
          </a:p>
        </p:txBody>
      </p:sp>
      <p:sp>
        <p:nvSpPr>
          <p:cNvPr id="3" name="Subtitle 2">
            <a:extLst>
              <a:ext uri="{FF2B5EF4-FFF2-40B4-BE49-F238E27FC236}">
                <a16:creationId xmlns:a16="http://schemas.microsoft.com/office/drawing/2014/main" id="{F4ED90B4-1B0F-42FF-8EC2-34BA4FC24AB1}"/>
              </a:ext>
            </a:extLst>
          </p:cNvPr>
          <p:cNvSpPr txBox="1">
            <a:spLocks noGrp="1"/>
          </p:cNvSpPr>
          <p:nvPr>
            <p:ph type="subTitle" idx="1"/>
          </p:nvPr>
        </p:nvSpPr>
        <p:spPr>
          <a:xfrm>
            <a:off x="0" y="3504138"/>
            <a:ext cx="12192006" cy="2772155"/>
          </a:xfrm>
        </p:spPr>
        <p:txBody>
          <a:bodyPr>
            <a:normAutofit/>
          </a:bodyPr>
          <a:lstStyle/>
          <a:p>
            <a:pPr lvl="0">
              <a:lnSpc>
                <a:spcPct val="60000"/>
              </a:lnSpc>
            </a:pPr>
            <a:r>
              <a:rPr lang="en-GB" sz="6000" b="1" dirty="0">
                <a:solidFill>
                  <a:srgbClr val="FF0000"/>
                </a:solidFill>
              </a:rPr>
              <a:t>IDEA: Vision for 2019 and beyond</a:t>
            </a:r>
          </a:p>
          <a:p>
            <a:pPr lvl="0">
              <a:lnSpc>
                <a:spcPct val="60000"/>
              </a:lnSpc>
              <a:spcBef>
                <a:spcPts val="3000"/>
              </a:spcBef>
            </a:pPr>
            <a:r>
              <a:rPr lang="en-GB" sz="4000" b="1" dirty="0">
                <a:solidFill>
                  <a:srgbClr val="FF0000"/>
                </a:solidFill>
              </a:rPr>
              <a:t>Prof Jim Bridges</a:t>
            </a:r>
          </a:p>
          <a:p>
            <a:pPr lvl="0">
              <a:lnSpc>
                <a:spcPct val="60000"/>
              </a:lnSpc>
            </a:pPr>
            <a:r>
              <a:rPr lang="en-GB" sz="4000" i="1" dirty="0">
                <a:solidFill>
                  <a:srgbClr val="FF0000"/>
                </a:solidFill>
              </a:rPr>
              <a:t>Chair, IDEA Supervisory Group</a:t>
            </a:r>
            <a:endParaRPr lang="en-GB" sz="6000" i="1" dirty="0">
              <a:solidFill>
                <a:srgbClr val="FF0000"/>
              </a:solidFill>
            </a:endParaRPr>
          </a:p>
          <a:p>
            <a:pPr lvl="0">
              <a:lnSpc>
                <a:spcPct val="60000"/>
              </a:lnSpc>
            </a:pPr>
            <a:endParaRPr lang="en-US" sz="4400" dirty="0">
              <a:solidFill>
                <a:srgbClr val="FF0000"/>
              </a:solidFill>
            </a:endParaRPr>
          </a:p>
          <a:p>
            <a:pPr lvl="0">
              <a:lnSpc>
                <a:spcPct val="60000"/>
              </a:lnSpc>
            </a:pPr>
            <a:r>
              <a:rPr lang="en-GB" sz="3000" b="1" dirty="0">
                <a:solidFill>
                  <a:schemeClr val="tx1"/>
                </a:solidFill>
              </a:rPr>
              <a:t>Annual Review 2019    </a:t>
            </a:r>
            <a:r>
              <a:rPr lang="en-GB" sz="3000" dirty="0">
                <a:latin typeface="Wingdings" panose="05000000000000000000" pitchFamily="2" charset="2"/>
              </a:rPr>
              <a:t>l</a:t>
            </a:r>
            <a:r>
              <a:rPr lang="en-GB" sz="3000" b="1" dirty="0">
                <a:solidFill>
                  <a:schemeClr val="tx1"/>
                </a:solidFill>
              </a:rPr>
              <a:t>    European Parliament  </a:t>
            </a:r>
            <a:r>
              <a:rPr lang="en-GB" sz="3000" b="1" dirty="0">
                <a:solidFill>
                  <a:prstClr val="black"/>
                </a:solidFill>
              </a:rPr>
              <a:t> </a:t>
            </a:r>
            <a:r>
              <a:rPr lang="en-GB" sz="3000" dirty="0">
                <a:latin typeface="Wingdings" panose="05000000000000000000" pitchFamily="2" charset="2"/>
              </a:rPr>
              <a:t>l</a:t>
            </a:r>
            <a:r>
              <a:rPr lang="en-GB" sz="3000" b="1" dirty="0">
                <a:solidFill>
                  <a:prstClr val="black"/>
                </a:solidFill>
              </a:rPr>
              <a:t>    </a:t>
            </a:r>
            <a:r>
              <a:rPr lang="en-GB" sz="3000" b="1" dirty="0">
                <a:solidFill>
                  <a:schemeClr val="tx1"/>
                </a:solidFill>
              </a:rPr>
              <a:t>25 February 2019</a:t>
            </a:r>
          </a:p>
        </p:txBody>
      </p:sp>
      <p:pic>
        <p:nvPicPr>
          <p:cNvPr id="5" name="Picture 4">
            <a:extLst>
              <a:ext uri="{FF2B5EF4-FFF2-40B4-BE49-F238E27FC236}">
                <a16:creationId xmlns:a16="http://schemas.microsoft.com/office/drawing/2014/main" id="{A4DABFBB-72D1-4454-832F-59B4D7948EBA}"/>
              </a:ext>
            </a:extLst>
          </p:cNvPr>
          <p:cNvPicPr>
            <a:picLocks noChangeAspect="1"/>
          </p:cNvPicPr>
          <p:nvPr/>
        </p:nvPicPr>
        <p:blipFill rotWithShape="1">
          <a:blip r:embed="rId2"/>
          <a:srcRect l="13295" t="16349" r="66874" b="56165"/>
          <a:stretch/>
        </p:blipFill>
        <p:spPr>
          <a:xfrm>
            <a:off x="5380181" y="460744"/>
            <a:ext cx="1431638" cy="1115690"/>
          </a:xfrm>
          <a:prstGeom prst="roundRect">
            <a:avLst>
              <a:gd name="adj" fmla="val 8594"/>
            </a:avLst>
          </a:prstGeom>
          <a:solidFill>
            <a:srgbClr val="FFFFFF">
              <a:shade val="85000"/>
            </a:srgbClr>
          </a:solidFill>
          <a:ln>
            <a:noFill/>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7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F21D-5D8B-4AB0-89DB-CE9CE306B65E}"/>
              </a:ext>
            </a:extLst>
          </p:cNvPr>
          <p:cNvSpPr txBox="1">
            <a:spLocks noGrp="1"/>
          </p:cNvSpPr>
          <p:nvPr>
            <p:ph type="title"/>
          </p:nvPr>
        </p:nvSpPr>
        <p:spPr>
          <a:xfrm>
            <a:off x="0" y="365129"/>
            <a:ext cx="10193311" cy="1325559"/>
          </a:xfrm>
          <a:prstGeom prst="roundRect">
            <a:avLst>
              <a:gd name="adj" fmla="val 15175"/>
            </a:avLst>
          </a:prstGeom>
          <a:solidFill>
            <a:srgbClr val="0A59A0"/>
          </a:solidFill>
          <a:ln>
            <a:solidFill>
              <a:srgbClr val="0A59A0"/>
            </a:solidFill>
          </a:ln>
        </p:spPr>
        <p:txBody>
          <a:bodyPr vert="horz" wrap="square" lIns="900000" tIns="45720" rIns="2016000" bIns="45720" anchor="ctr" anchorCtr="0" compatLnSpc="1">
            <a:noAutofit/>
          </a:bodyPr>
          <a:lstStyle/>
          <a:p>
            <a:r>
              <a:rPr lang="en-GB" sz="3600" b="1" dirty="0">
                <a:solidFill>
                  <a:schemeClr val="bg1"/>
                </a:solidFill>
                <a:effectLst>
                  <a:outerShdw blurRad="38100" dist="38100" dir="2700000" algn="tl">
                    <a:srgbClr val="000000">
                      <a:alpha val="43137"/>
                    </a:srgbClr>
                  </a:outerShdw>
                </a:effectLst>
                <a:latin typeface="+mn-lt"/>
              </a:rPr>
              <a:t> </a:t>
            </a:r>
          </a:p>
        </p:txBody>
      </p:sp>
      <p:sp>
        <p:nvSpPr>
          <p:cNvPr id="5" name="Rectangle: Rounded Corners 4">
            <a:extLst>
              <a:ext uri="{FF2B5EF4-FFF2-40B4-BE49-F238E27FC236}">
                <a16:creationId xmlns:a16="http://schemas.microsoft.com/office/drawing/2014/main" id="{4675ED7F-A053-4CB6-A6F5-515FD9D001EB}"/>
              </a:ext>
            </a:extLst>
          </p:cNvPr>
          <p:cNvSpPr/>
          <p:nvPr/>
        </p:nvSpPr>
        <p:spPr>
          <a:xfrm>
            <a:off x="10193311" y="365129"/>
            <a:ext cx="2143594" cy="1325559"/>
          </a:xfrm>
          <a:prstGeom prst="roundRect">
            <a:avLst>
              <a:gd name="adj" fmla="val 13275"/>
            </a:avLst>
          </a:prstGeom>
          <a:solidFill>
            <a:schemeClr val="bg1"/>
          </a:solidFill>
          <a:ln>
            <a:solidFill>
              <a:srgbClr val="0A5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5A7109D6-4197-4B5B-982F-3957756D8C63}"/>
              </a:ext>
            </a:extLst>
          </p:cNvPr>
          <p:cNvPicPr>
            <a:picLocks noChangeAspect="1"/>
          </p:cNvPicPr>
          <p:nvPr/>
        </p:nvPicPr>
        <p:blipFill rotWithShape="1">
          <a:blip r:embed="rId2"/>
          <a:srcRect l="13295" t="16349" r="66874" b="56165"/>
          <a:stretch/>
        </p:blipFill>
        <p:spPr>
          <a:xfrm>
            <a:off x="10350501" y="460744"/>
            <a:ext cx="1431638" cy="1115690"/>
          </a:xfrm>
          <a:prstGeom prst="roundRect">
            <a:avLst>
              <a:gd name="adj" fmla="val 8594"/>
            </a:avLst>
          </a:prstGeom>
          <a:solidFill>
            <a:srgbClr val="FFFFFF">
              <a:shade val="85000"/>
            </a:srgbClr>
          </a:solidFill>
          <a:ln>
            <a:noFill/>
          </a:ln>
          <a:effectLst/>
        </p:spPr>
      </p:pic>
      <p:sp>
        <p:nvSpPr>
          <p:cNvPr id="6" name="Title 6">
            <a:extLst>
              <a:ext uri="{FF2B5EF4-FFF2-40B4-BE49-F238E27FC236}">
                <a16:creationId xmlns:a16="http://schemas.microsoft.com/office/drawing/2014/main" id="{D193227D-A21E-4987-BD2F-CB1E1A024C2D}"/>
              </a:ext>
            </a:extLst>
          </p:cNvPr>
          <p:cNvSpPr txBox="1">
            <a:spLocks/>
          </p:cNvSpPr>
          <p:nvPr/>
        </p:nvSpPr>
        <p:spPr>
          <a:xfrm flipH="1">
            <a:off x="0" y="365129"/>
            <a:ext cx="644577" cy="1325559"/>
          </a:xfrm>
          <a:prstGeom prst="rect">
            <a:avLst/>
          </a:prstGeom>
          <a:solidFill>
            <a:srgbClr val="0A59A0"/>
          </a:solidFill>
          <a:ln>
            <a:solidFill>
              <a:srgbClr val="0A59A0"/>
            </a:solid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endParaRPr lang="en-GB" sz="3600" b="1" dirty="0">
              <a:solidFill>
                <a:schemeClr val="bg1"/>
              </a:solidFill>
              <a:effectLst>
                <a:outerShdw blurRad="38100" dist="38100" dir="2700000" algn="tl">
                  <a:srgbClr val="000000">
                    <a:alpha val="43137"/>
                  </a:srgbClr>
                </a:outerShdw>
              </a:effectLst>
              <a:latin typeface="+mn-lt"/>
            </a:endParaRPr>
          </a:p>
        </p:txBody>
      </p:sp>
      <p:sp>
        <p:nvSpPr>
          <p:cNvPr id="7" name="TextBox 6">
            <a:extLst>
              <a:ext uri="{FF2B5EF4-FFF2-40B4-BE49-F238E27FC236}">
                <a16:creationId xmlns:a16="http://schemas.microsoft.com/office/drawing/2014/main" id="{8FAD2CF6-7620-4E82-A688-2CE32C9E3071}"/>
              </a:ext>
            </a:extLst>
          </p:cNvPr>
          <p:cNvSpPr txBox="1"/>
          <p:nvPr/>
        </p:nvSpPr>
        <p:spPr>
          <a:xfrm>
            <a:off x="11782139" y="6397256"/>
            <a:ext cx="301686" cy="369332"/>
          </a:xfrm>
          <a:prstGeom prst="rect">
            <a:avLst/>
          </a:prstGeom>
          <a:noFill/>
        </p:spPr>
        <p:txBody>
          <a:bodyPr wrap="none" rtlCol="0">
            <a:spAutoFit/>
          </a:bodyPr>
          <a:lstStyle/>
          <a:p>
            <a:fld id="{44A7791F-A547-4054-8912-EAA190A331C2}" type="slidenum">
              <a:rPr lang="en-GB" smtClean="0"/>
              <a:t>2</a:t>
            </a:fld>
            <a:endParaRPr lang="en-GB" dirty="0"/>
          </a:p>
        </p:txBody>
      </p:sp>
      <p:sp>
        <p:nvSpPr>
          <p:cNvPr id="8" name="Title 1">
            <a:extLst>
              <a:ext uri="{FF2B5EF4-FFF2-40B4-BE49-F238E27FC236}">
                <a16:creationId xmlns:a16="http://schemas.microsoft.com/office/drawing/2014/main" id="{462ECBFA-C93E-4684-A067-29397DE4DE94}"/>
              </a:ext>
            </a:extLst>
          </p:cNvPr>
          <p:cNvSpPr txBox="1">
            <a:spLocks/>
          </p:cNvSpPr>
          <p:nvPr/>
        </p:nvSpPr>
        <p:spPr>
          <a:xfrm>
            <a:off x="0" y="355809"/>
            <a:ext cx="10193311" cy="1325559"/>
          </a:xfrm>
          <a:prstGeom prst="rect">
            <a:avLst/>
          </a:prstGeom>
          <a:noFill/>
          <a:ln>
            <a:no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r>
              <a:rPr lang="en-GB" sz="3600" b="1" dirty="0">
                <a:solidFill>
                  <a:schemeClr val="bg1"/>
                </a:solidFill>
                <a:effectLst>
                  <a:outerShdw blurRad="38100" dist="38100" dir="2700000" algn="tl">
                    <a:srgbClr val="000000">
                      <a:alpha val="43137"/>
                    </a:srgbClr>
                  </a:outerShdw>
                </a:effectLst>
                <a:latin typeface="+mn-lt"/>
              </a:rPr>
              <a:t>Current mandate for IDEA</a:t>
            </a:r>
          </a:p>
        </p:txBody>
      </p:sp>
      <p:sp>
        <p:nvSpPr>
          <p:cNvPr id="9" name="Content Placeholder 2">
            <a:extLst>
              <a:ext uri="{FF2B5EF4-FFF2-40B4-BE49-F238E27FC236}">
                <a16:creationId xmlns:a16="http://schemas.microsoft.com/office/drawing/2014/main" id="{1D23F1A5-5EDB-409E-B48D-FD4378C6AF07}"/>
              </a:ext>
            </a:extLst>
          </p:cNvPr>
          <p:cNvSpPr txBox="1">
            <a:spLocks noGrp="1"/>
          </p:cNvSpPr>
          <p:nvPr>
            <p:ph idx="1"/>
          </p:nvPr>
        </p:nvSpPr>
        <p:spPr>
          <a:xfrm>
            <a:off x="773598" y="2150855"/>
            <a:ext cx="10515600" cy="4351336"/>
          </a:xfrm>
        </p:spPr>
        <p:txBody>
          <a:bodyPr/>
          <a:lstStyle/>
          <a:p>
            <a:pPr marL="0" lvl="0" indent="0">
              <a:buNone/>
            </a:pPr>
            <a:r>
              <a:rPr lang="en-GB" sz="2600" dirty="0"/>
              <a:t>‘</a:t>
            </a:r>
            <a:r>
              <a:rPr lang="en-GB" sz="4400" dirty="0"/>
              <a:t>To achieve a broadly agreed and transparent framework for assessing fragrance sensitizers globally’ by improving on ‘existing risk assessment methodologies</a:t>
            </a:r>
            <a:r>
              <a:rPr lang="en-GB" sz="2600" dirty="0"/>
              <a:t>’</a:t>
            </a:r>
          </a:p>
          <a:p>
            <a:pPr marL="0" lvl="0" indent="0">
              <a:buNone/>
            </a:pPr>
            <a:r>
              <a:rPr lang="en-GB" sz="2600" dirty="0">
                <a:solidFill>
                  <a:srgbClr val="FF0000"/>
                </a:solidFill>
              </a:rPr>
              <a:t>The NESIL (the Human No Expected Sensitization Induction Level) is the outcome of the hazard assessment and serves as basis for the quantitative risk assessment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F21D-5D8B-4AB0-89DB-CE9CE306B65E}"/>
              </a:ext>
            </a:extLst>
          </p:cNvPr>
          <p:cNvSpPr txBox="1">
            <a:spLocks noGrp="1"/>
          </p:cNvSpPr>
          <p:nvPr>
            <p:ph type="title"/>
          </p:nvPr>
        </p:nvSpPr>
        <p:spPr>
          <a:xfrm>
            <a:off x="0" y="365129"/>
            <a:ext cx="10193311" cy="1325559"/>
          </a:xfrm>
          <a:prstGeom prst="roundRect">
            <a:avLst>
              <a:gd name="adj" fmla="val 15175"/>
            </a:avLst>
          </a:prstGeom>
          <a:solidFill>
            <a:srgbClr val="0A59A0"/>
          </a:solidFill>
          <a:ln>
            <a:solidFill>
              <a:srgbClr val="0A59A0"/>
            </a:solidFill>
          </a:ln>
        </p:spPr>
        <p:txBody>
          <a:bodyPr vert="horz" wrap="square" lIns="900000" tIns="45720" rIns="2016000" bIns="45720" anchor="ctr" anchorCtr="0" compatLnSpc="1">
            <a:noAutofit/>
          </a:bodyPr>
          <a:lstStyle/>
          <a:p>
            <a:r>
              <a:rPr lang="en-GB" sz="3600" b="1" dirty="0">
                <a:solidFill>
                  <a:schemeClr val="bg1"/>
                </a:solidFill>
                <a:effectLst>
                  <a:outerShdw blurRad="38100" dist="38100" dir="2700000" algn="tl">
                    <a:srgbClr val="000000">
                      <a:alpha val="43137"/>
                    </a:srgbClr>
                  </a:outerShdw>
                </a:effectLst>
                <a:latin typeface="+mn-lt"/>
              </a:rPr>
              <a:t> </a:t>
            </a:r>
          </a:p>
        </p:txBody>
      </p:sp>
      <p:sp>
        <p:nvSpPr>
          <p:cNvPr id="5" name="Rectangle: Rounded Corners 4">
            <a:extLst>
              <a:ext uri="{FF2B5EF4-FFF2-40B4-BE49-F238E27FC236}">
                <a16:creationId xmlns:a16="http://schemas.microsoft.com/office/drawing/2014/main" id="{4675ED7F-A053-4CB6-A6F5-515FD9D001EB}"/>
              </a:ext>
            </a:extLst>
          </p:cNvPr>
          <p:cNvSpPr/>
          <p:nvPr/>
        </p:nvSpPr>
        <p:spPr>
          <a:xfrm>
            <a:off x="10193311" y="365129"/>
            <a:ext cx="2143594" cy="1325559"/>
          </a:xfrm>
          <a:prstGeom prst="roundRect">
            <a:avLst>
              <a:gd name="adj" fmla="val 13275"/>
            </a:avLst>
          </a:prstGeom>
          <a:solidFill>
            <a:schemeClr val="bg1"/>
          </a:solidFill>
          <a:ln>
            <a:solidFill>
              <a:srgbClr val="0A5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5A7109D6-4197-4B5B-982F-3957756D8C63}"/>
              </a:ext>
            </a:extLst>
          </p:cNvPr>
          <p:cNvPicPr>
            <a:picLocks noChangeAspect="1"/>
          </p:cNvPicPr>
          <p:nvPr/>
        </p:nvPicPr>
        <p:blipFill rotWithShape="1">
          <a:blip r:embed="rId2"/>
          <a:srcRect l="13295" t="16349" r="66874" b="56165"/>
          <a:stretch/>
        </p:blipFill>
        <p:spPr>
          <a:xfrm>
            <a:off x="10350501" y="460744"/>
            <a:ext cx="1431638" cy="1115690"/>
          </a:xfrm>
          <a:prstGeom prst="roundRect">
            <a:avLst>
              <a:gd name="adj" fmla="val 8594"/>
            </a:avLst>
          </a:prstGeom>
          <a:solidFill>
            <a:srgbClr val="FFFFFF">
              <a:shade val="85000"/>
            </a:srgbClr>
          </a:solidFill>
          <a:ln>
            <a:noFill/>
          </a:ln>
          <a:effectLst/>
        </p:spPr>
      </p:pic>
      <p:sp>
        <p:nvSpPr>
          <p:cNvPr id="6" name="Title 6">
            <a:extLst>
              <a:ext uri="{FF2B5EF4-FFF2-40B4-BE49-F238E27FC236}">
                <a16:creationId xmlns:a16="http://schemas.microsoft.com/office/drawing/2014/main" id="{D193227D-A21E-4987-BD2F-CB1E1A024C2D}"/>
              </a:ext>
            </a:extLst>
          </p:cNvPr>
          <p:cNvSpPr txBox="1">
            <a:spLocks/>
          </p:cNvSpPr>
          <p:nvPr/>
        </p:nvSpPr>
        <p:spPr>
          <a:xfrm flipH="1">
            <a:off x="0" y="365129"/>
            <a:ext cx="644577" cy="1325559"/>
          </a:xfrm>
          <a:prstGeom prst="rect">
            <a:avLst/>
          </a:prstGeom>
          <a:solidFill>
            <a:srgbClr val="0A59A0"/>
          </a:solidFill>
          <a:ln>
            <a:solidFill>
              <a:srgbClr val="0A59A0"/>
            </a:solid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endParaRPr lang="en-GB" sz="3600" b="1" dirty="0">
              <a:solidFill>
                <a:schemeClr val="bg1"/>
              </a:solidFill>
              <a:effectLst>
                <a:outerShdw blurRad="38100" dist="38100" dir="2700000" algn="tl">
                  <a:srgbClr val="000000">
                    <a:alpha val="43137"/>
                  </a:srgbClr>
                </a:outerShdw>
              </a:effectLst>
              <a:latin typeface="+mn-lt"/>
            </a:endParaRPr>
          </a:p>
        </p:txBody>
      </p:sp>
      <p:sp>
        <p:nvSpPr>
          <p:cNvPr id="7" name="TextBox 6">
            <a:extLst>
              <a:ext uri="{FF2B5EF4-FFF2-40B4-BE49-F238E27FC236}">
                <a16:creationId xmlns:a16="http://schemas.microsoft.com/office/drawing/2014/main" id="{8FAD2CF6-7620-4E82-A688-2CE32C9E3071}"/>
              </a:ext>
            </a:extLst>
          </p:cNvPr>
          <p:cNvSpPr txBox="1"/>
          <p:nvPr/>
        </p:nvSpPr>
        <p:spPr>
          <a:xfrm>
            <a:off x="11782139" y="6397256"/>
            <a:ext cx="301686" cy="369332"/>
          </a:xfrm>
          <a:prstGeom prst="rect">
            <a:avLst/>
          </a:prstGeom>
          <a:noFill/>
        </p:spPr>
        <p:txBody>
          <a:bodyPr wrap="none" rtlCol="0">
            <a:spAutoFit/>
          </a:bodyPr>
          <a:lstStyle/>
          <a:p>
            <a:fld id="{44A7791F-A547-4054-8912-EAA190A331C2}" type="slidenum">
              <a:rPr lang="en-GB" smtClean="0"/>
              <a:t>3</a:t>
            </a:fld>
            <a:endParaRPr lang="en-GB" dirty="0"/>
          </a:p>
        </p:txBody>
      </p:sp>
      <p:sp>
        <p:nvSpPr>
          <p:cNvPr id="8" name="Title 1">
            <a:extLst>
              <a:ext uri="{FF2B5EF4-FFF2-40B4-BE49-F238E27FC236}">
                <a16:creationId xmlns:a16="http://schemas.microsoft.com/office/drawing/2014/main" id="{462ECBFA-C93E-4684-A067-29397DE4DE94}"/>
              </a:ext>
            </a:extLst>
          </p:cNvPr>
          <p:cNvSpPr txBox="1">
            <a:spLocks/>
          </p:cNvSpPr>
          <p:nvPr/>
        </p:nvSpPr>
        <p:spPr>
          <a:xfrm>
            <a:off x="0" y="355809"/>
            <a:ext cx="10193311" cy="1325559"/>
          </a:xfrm>
          <a:prstGeom prst="rect">
            <a:avLst/>
          </a:prstGeom>
          <a:noFill/>
          <a:ln>
            <a:noFill/>
          </a:ln>
        </p:spPr>
        <p:txBody>
          <a:bodyPr vert="horz" wrap="square" lIns="900000" tIns="45720" rIns="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r>
              <a:rPr lang="en-GB" sz="3600" dirty="0">
                <a:solidFill>
                  <a:schemeClr val="bg1"/>
                </a:solidFill>
                <a:effectLst>
                  <a:outerShdw blurRad="38100" dist="38100" dir="2700000" algn="tl">
                    <a:srgbClr val="000000">
                      <a:alpha val="43137"/>
                    </a:srgbClr>
                  </a:outerShdw>
                </a:effectLst>
                <a:latin typeface="+mn-lt"/>
              </a:rPr>
              <a:t>Revised framework for fragrance risk assessment</a:t>
            </a:r>
          </a:p>
          <a:p>
            <a:r>
              <a:rPr lang="en-GB" sz="3600" b="1" dirty="0">
                <a:solidFill>
                  <a:schemeClr val="bg1"/>
                </a:solidFill>
                <a:effectLst>
                  <a:outerShdw blurRad="38100" dist="38100" dir="2700000" algn="tl">
                    <a:srgbClr val="000000">
                      <a:alpha val="43137"/>
                    </a:srgbClr>
                  </a:outerShdw>
                </a:effectLst>
                <a:latin typeface="+mn-lt"/>
              </a:rPr>
              <a:t>A) toxicokinetic (exposure)</a:t>
            </a:r>
          </a:p>
        </p:txBody>
      </p:sp>
      <p:sp>
        <p:nvSpPr>
          <p:cNvPr id="9" name="Content Placeholder 2">
            <a:extLst>
              <a:ext uri="{FF2B5EF4-FFF2-40B4-BE49-F238E27FC236}">
                <a16:creationId xmlns:a16="http://schemas.microsoft.com/office/drawing/2014/main" id="{9F299E6C-FAC6-4BA4-B2D6-D20A74BEE716}"/>
              </a:ext>
            </a:extLst>
          </p:cNvPr>
          <p:cNvSpPr>
            <a:spLocks noGrp="1"/>
          </p:cNvSpPr>
          <p:nvPr>
            <p:ph idx="1"/>
          </p:nvPr>
        </p:nvSpPr>
        <p:spPr>
          <a:xfrm>
            <a:off x="838203" y="2169407"/>
            <a:ext cx="10515600" cy="3730489"/>
          </a:xfrm>
        </p:spPr>
        <p:txBody>
          <a:bodyPr>
            <a:normAutofit/>
          </a:bodyPr>
          <a:lstStyle/>
          <a:p>
            <a:r>
              <a:rPr lang="en-GB" sz="3000" dirty="0"/>
              <a:t>Establish procedures for the reliable identification and characterisation of </a:t>
            </a:r>
            <a:r>
              <a:rPr lang="en-GB" sz="3000" dirty="0">
                <a:solidFill>
                  <a:srgbClr val="0070C0"/>
                </a:solidFill>
              </a:rPr>
              <a:t>pre- and pro- haptens</a:t>
            </a:r>
            <a:r>
              <a:rPr lang="en-GB" sz="3000" dirty="0"/>
              <a:t>.</a:t>
            </a:r>
          </a:p>
          <a:p>
            <a:endParaRPr lang="en-GB" sz="1600" dirty="0"/>
          </a:p>
          <a:p>
            <a:r>
              <a:rPr lang="en-GB" sz="3000" dirty="0"/>
              <a:t>Estimate worst case consumer exposure levels for each FI of potential concern including</a:t>
            </a:r>
            <a:r>
              <a:rPr lang="en-GB" sz="3000" dirty="0">
                <a:solidFill>
                  <a:srgbClr val="0070C0"/>
                </a:solidFill>
              </a:rPr>
              <a:t> heavy users </a:t>
            </a:r>
            <a:r>
              <a:rPr lang="en-GB" sz="3000" dirty="0"/>
              <a:t>(this may need to include </a:t>
            </a:r>
            <a:r>
              <a:rPr lang="en-GB" sz="3000" dirty="0">
                <a:solidFill>
                  <a:schemeClr val="tx1"/>
                </a:solidFill>
              </a:rPr>
              <a:t>closely related structures?)</a:t>
            </a:r>
          </a:p>
          <a:p>
            <a:endParaRPr lang="en-GB" sz="1600" dirty="0">
              <a:solidFill>
                <a:schemeClr val="tx1"/>
              </a:solidFill>
            </a:endParaRPr>
          </a:p>
          <a:p>
            <a:r>
              <a:rPr lang="en-GB" sz="3000" dirty="0">
                <a:solidFill>
                  <a:schemeClr val="tx1"/>
                </a:solidFill>
              </a:rPr>
              <a:t>Compare the estimated exposure levels against one or more established </a:t>
            </a:r>
            <a:r>
              <a:rPr lang="en-GB" sz="3000" dirty="0">
                <a:solidFill>
                  <a:srgbClr val="0070C0"/>
                </a:solidFill>
              </a:rPr>
              <a:t>skin sensitization TTC values</a:t>
            </a:r>
          </a:p>
        </p:txBody>
      </p:sp>
    </p:spTree>
    <p:extLst>
      <p:ext uri="{BB962C8B-B14F-4D97-AF65-F5344CB8AC3E}">
        <p14:creationId xmlns:p14="http://schemas.microsoft.com/office/powerpoint/2010/main" val="271411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F21D-5D8B-4AB0-89DB-CE9CE306B65E}"/>
              </a:ext>
            </a:extLst>
          </p:cNvPr>
          <p:cNvSpPr txBox="1">
            <a:spLocks noGrp="1"/>
          </p:cNvSpPr>
          <p:nvPr>
            <p:ph type="title"/>
          </p:nvPr>
        </p:nvSpPr>
        <p:spPr>
          <a:xfrm>
            <a:off x="0" y="365129"/>
            <a:ext cx="10193311" cy="1325559"/>
          </a:xfrm>
          <a:prstGeom prst="roundRect">
            <a:avLst>
              <a:gd name="adj" fmla="val 15175"/>
            </a:avLst>
          </a:prstGeom>
          <a:solidFill>
            <a:srgbClr val="0A59A0"/>
          </a:solidFill>
          <a:ln>
            <a:solidFill>
              <a:srgbClr val="0A59A0"/>
            </a:solidFill>
          </a:ln>
        </p:spPr>
        <p:txBody>
          <a:bodyPr vert="horz" wrap="square" lIns="900000" tIns="45720" rIns="2016000" bIns="45720" anchor="ctr" anchorCtr="0" compatLnSpc="1">
            <a:noAutofit/>
          </a:bodyPr>
          <a:lstStyle/>
          <a:p>
            <a:r>
              <a:rPr lang="en-GB" sz="3600" b="1" dirty="0">
                <a:solidFill>
                  <a:schemeClr val="bg1"/>
                </a:solidFill>
                <a:effectLst>
                  <a:outerShdw blurRad="38100" dist="38100" dir="2700000" algn="tl">
                    <a:srgbClr val="000000">
                      <a:alpha val="43137"/>
                    </a:srgbClr>
                  </a:outerShdw>
                </a:effectLst>
                <a:latin typeface="+mn-lt"/>
              </a:rPr>
              <a:t> </a:t>
            </a:r>
          </a:p>
        </p:txBody>
      </p:sp>
      <p:sp>
        <p:nvSpPr>
          <p:cNvPr id="5" name="Rectangle: Rounded Corners 4">
            <a:extLst>
              <a:ext uri="{FF2B5EF4-FFF2-40B4-BE49-F238E27FC236}">
                <a16:creationId xmlns:a16="http://schemas.microsoft.com/office/drawing/2014/main" id="{4675ED7F-A053-4CB6-A6F5-515FD9D001EB}"/>
              </a:ext>
            </a:extLst>
          </p:cNvPr>
          <p:cNvSpPr/>
          <p:nvPr/>
        </p:nvSpPr>
        <p:spPr>
          <a:xfrm>
            <a:off x="10193311" y="365129"/>
            <a:ext cx="2143594" cy="1325559"/>
          </a:xfrm>
          <a:prstGeom prst="roundRect">
            <a:avLst>
              <a:gd name="adj" fmla="val 13275"/>
            </a:avLst>
          </a:prstGeom>
          <a:solidFill>
            <a:schemeClr val="bg1"/>
          </a:solidFill>
          <a:ln>
            <a:solidFill>
              <a:srgbClr val="0A5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5A7109D6-4197-4B5B-982F-3957756D8C63}"/>
              </a:ext>
            </a:extLst>
          </p:cNvPr>
          <p:cNvPicPr>
            <a:picLocks noChangeAspect="1"/>
          </p:cNvPicPr>
          <p:nvPr/>
        </p:nvPicPr>
        <p:blipFill rotWithShape="1">
          <a:blip r:embed="rId2"/>
          <a:srcRect l="13295" t="16349" r="66874" b="56165"/>
          <a:stretch/>
        </p:blipFill>
        <p:spPr>
          <a:xfrm>
            <a:off x="10350501" y="460744"/>
            <a:ext cx="1431638" cy="1115690"/>
          </a:xfrm>
          <a:prstGeom prst="roundRect">
            <a:avLst>
              <a:gd name="adj" fmla="val 8594"/>
            </a:avLst>
          </a:prstGeom>
          <a:solidFill>
            <a:srgbClr val="FFFFFF">
              <a:shade val="85000"/>
            </a:srgbClr>
          </a:solidFill>
          <a:ln>
            <a:noFill/>
          </a:ln>
          <a:effectLst/>
        </p:spPr>
      </p:pic>
      <p:sp>
        <p:nvSpPr>
          <p:cNvPr id="6" name="Title 6">
            <a:extLst>
              <a:ext uri="{FF2B5EF4-FFF2-40B4-BE49-F238E27FC236}">
                <a16:creationId xmlns:a16="http://schemas.microsoft.com/office/drawing/2014/main" id="{D193227D-A21E-4987-BD2F-CB1E1A024C2D}"/>
              </a:ext>
            </a:extLst>
          </p:cNvPr>
          <p:cNvSpPr txBox="1">
            <a:spLocks/>
          </p:cNvSpPr>
          <p:nvPr/>
        </p:nvSpPr>
        <p:spPr>
          <a:xfrm flipH="1">
            <a:off x="0" y="365129"/>
            <a:ext cx="644577" cy="1325559"/>
          </a:xfrm>
          <a:prstGeom prst="rect">
            <a:avLst/>
          </a:prstGeom>
          <a:solidFill>
            <a:srgbClr val="0A59A0"/>
          </a:solidFill>
          <a:ln>
            <a:solidFill>
              <a:srgbClr val="0A59A0"/>
            </a:solid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endParaRPr lang="en-GB" sz="3600" b="1" dirty="0">
              <a:solidFill>
                <a:schemeClr val="bg1"/>
              </a:solidFill>
              <a:effectLst>
                <a:outerShdw blurRad="38100" dist="38100" dir="2700000" algn="tl">
                  <a:srgbClr val="000000">
                    <a:alpha val="43137"/>
                  </a:srgbClr>
                </a:outerShdw>
              </a:effectLst>
              <a:latin typeface="+mn-lt"/>
            </a:endParaRPr>
          </a:p>
        </p:txBody>
      </p:sp>
      <p:sp>
        <p:nvSpPr>
          <p:cNvPr id="7" name="TextBox 6">
            <a:extLst>
              <a:ext uri="{FF2B5EF4-FFF2-40B4-BE49-F238E27FC236}">
                <a16:creationId xmlns:a16="http://schemas.microsoft.com/office/drawing/2014/main" id="{8FAD2CF6-7620-4E82-A688-2CE32C9E3071}"/>
              </a:ext>
            </a:extLst>
          </p:cNvPr>
          <p:cNvSpPr txBox="1"/>
          <p:nvPr/>
        </p:nvSpPr>
        <p:spPr>
          <a:xfrm>
            <a:off x="11782139" y="6397256"/>
            <a:ext cx="301686" cy="369332"/>
          </a:xfrm>
          <a:prstGeom prst="rect">
            <a:avLst/>
          </a:prstGeom>
          <a:noFill/>
        </p:spPr>
        <p:txBody>
          <a:bodyPr wrap="none" rtlCol="0">
            <a:spAutoFit/>
          </a:bodyPr>
          <a:lstStyle/>
          <a:p>
            <a:fld id="{44A7791F-A547-4054-8912-EAA190A331C2}" type="slidenum">
              <a:rPr lang="en-GB" smtClean="0"/>
              <a:t>4</a:t>
            </a:fld>
            <a:endParaRPr lang="en-GB" dirty="0"/>
          </a:p>
        </p:txBody>
      </p:sp>
      <p:sp>
        <p:nvSpPr>
          <p:cNvPr id="8" name="Title 1">
            <a:extLst>
              <a:ext uri="{FF2B5EF4-FFF2-40B4-BE49-F238E27FC236}">
                <a16:creationId xmlns:a16="http://schemas.microsoft.com/office/drawing/2014/main" id="{462ECBFA-C93E-4684-A067-29397DE4DE94}"/>
              </a:ext>
            </a:extLst>
          </p:cNvPr>
          <p:cNvSpPr txBox="1">
            <a:spLocks/>
          </p:cNvSpPr>
          <p:nvPr/>
        </p:nvSpPr>
        <p:spPr>
          <a:xfrm>
            <a:off x="0" y="355809"/>
            <a:ext cx="10193311" cy="1325559"/>
          </a:xfrm>
          <a:prstGeom prst="rect">
            <a:avLst/>
          </a:prstGeom>
          <a:noFill/>
          <a:ln>
            <a:noFill/>
          </a:ln>
        </p:spPr>
        <p:txBody>
          <a:bodyPr vert="horz" wrap="square" lIns="900000" tIns="45720" rIns="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r>
              <a:rPr lang="en-GB" sz="3600" dirty="0">
                <a:solidFill>
                  <a:schemeClr val="bg1"/>
                </a:solidFill>
                <a:effectLst>
                  <a:outerShdw blurRad="38100" dist="38100" dir="2700000" algn="tl">
                    <a:srgbClr val="000000">
                      <a:alpha val="43137"/>
                    </a:srgbClr>
                  </a:outerShdw>
                </a:effectLst>
                <a:latin typeface="+mn-lt"/>
              </a:rPr>
              <a:t>Revised framework for fragrance risk assessment</a:t>
            </a:r>
          </a:p>
          <a:p>
            <a:r>
              <a:rPr lang="en-GB" sz="3600" b="1" dirty="0">
                <a:solidFill>
                  <a:schemeClr val="bg1"/>
                </a:solidFill>
                <a:effectLst>
                  <a:outerShdw blurRad="38100" dist="38100" dir="2700000" algn="tl">
                    <a:srgbClr val="000000">
                      <a:alpha val="43137"/>
                    </a:srgbClr>
                  </a:outerShdw>
                </a:effectLst>
                <a:latin typeface="+mn-lt"/>
              </a:rPr>
              <a:t>B) hazard</a:t>
            </a:r>
          </a:p>
        </p:txBody>
      </p:sp>
      <p:sp>
        <p:nvSpPr>
          <p:cNvPr id="9" name="Content Placeholder 2">
            <a:extLst>
              <a:ext uri="{FF2B5EF4-FFF2-40B4-BE49-F238E27FC236}">
                <a16:creationId xmlns:a16="http://schemas.microsoft.com/office/drawing/2014/main" id="{9F299E6C-FAC6-4BA4-B2D6-D20A74BEE716}"/>
              </a:ext>
            </a:extLst>
          </p:cNvPr>
          <p:cNvSpPr>
            <a:spLocks noGrp="1"/>
          </p:cNvSpPr>
          <p:nvPr>
            <p:ph idx="1"/>
          </p:nvPr>
        </p:nvSpPr>
        <p:spPr>
          <a:xfrm>
            <a:off x="838203" y="2169407"/>
            <a:ext cx="10515600" cy="3730489"/>
          </a:xfrm>
        </p:spPr>
        <p:txBody>
          <a:bodyPr>
            <a:noAutofit/>
          </a:bodyPr>
          <a:lstStyle/>
          <a:p>
            <a:r>
              <a:rPr lang="en-GB" sz="3000" dirty="0">
                <a:solidFill>
                  <a:schemeClr val="tx1"/>
                </a:solidFill>
              </a:rPr>
              <a:t>Evaluate different in vitro tests with established positive and negative controls</a:t>
            </a:r>
          </a:p>
          <a:p>
            <a:endParaRPr lang="en-GB" sz="1600" dirty="0">
              <a:solidFill>
                <a:schemeClr val="tx1"/>
              </a:solidFill>
            </a:endParaRPr>
          </a:p>
          <a:p>
            <a:r>
              <a:rPr lang="en-GB" sz="3000" dirty="0">
                <a:solidFill>
                  <a:schemeClr val="tx1"/>
                </a:solidFill>
              </a:rPr>
              <a:t>Reach conclusions of the risk and the uncertainties in the assessment based on a scientifically justified, transparent weighing of the total evidence</a:t>
            </a:r>
          </a:p>
          <a:p>
            <a:endParaRPr lang="en-GB" sz="1600" dirty="0">
              <a:solidFill>
                <a:schemeClr val="tx1"/>
              </a:solidFill>
            </a:endParaRPr>
          </a:p>
          <a:p>
            <a:r>
              <a:rPr lang="en-GB" sz="3000" dirty="0">
                <a:solidFill>
                  <a:schemeClr val="tx1"/>
                </a:solidFill>
              </a:rPr>
              <a:t>Ensure effective feedback on adverse experiences in the fragrance use</a:t>
            </a:r>
          </a:p>
          <a:p>
            <a:endParaRPr lang="en-GB" sz="3000" dirty="0"/>
          </a:p>
        </p:txBody>
      </p:sp>
    </p:spTree>
    <p:extLst>
      <p:ext uri="{BB962C8B-B14F-4D97-AF65-F5344CB8AC3E}">
        <p14:creationId xmlns:p14="http://schemas.microsoft.com/office/powerpoint/2010/main" val="1707928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48B8A-0E90-43B4-873B-D31C3ED55A58}"/>
              </a:ext>
            </a:extLst>
          </p:cNvPr>
          <p:cNvSpPr txBox="1">
            <a:spLocks noGrp="1"/>
          </p:cNvSpPr>
          <p:nvPr>
            <p:ph type="title"/>
          </p:nvPr>
        </p:nvSpPr>
        <p:spPr>
          <a:xfrm>
            <a:off x="0" y="365129"/>
            <a:ext cx="10193311" cy="1325559"/>
          </a:xfrm>
          <a:prstGeom prst="roundRect">
            <a:avLst>
              <a:gd name="adj" fmla="val 14405"/>
            </a:avLst>
          </a:prstGeom>
          <a:solidFill>
            <a:srgbClr val="0A59A0"/>
          </a:solidFill>
          <a:ln>
            <a:solidFill>
              <a:srgbClr val="0A59A0"/>
            </a:solidFill>
          </a:ln>
        </p:spPr>
        <p:txBody>
          <a:bodyPr vert="horz" wrap="square" lIns="900000" tIns="45720" rIns="2016000" bIns="45720" anchor="ctr" anchorCtr="0" compatLnSpc="1">
            <a:noAutofit/>
          </a:bodyPr>
          <a:lstStyle/>
          <a:p>
            <a:r>
              <a:rPr lang="en-GB" sz="3600" b="1" dirty="0">
                <a:solidFill>
                  <a:schemeClr val="bg1"/>
                </a:solidFill>
                <a:effectLst>
                  <a:outerShdw blurRad="38100" dist="38100" dir="2700000" algn="tl">
                    <a:srgbClr val="000000">
                      <a:alpha val="43137"/>
                    </a:srgbClr>
                  </a:outerShdw>
                </a:effectLst>
                <a:latin typeface="+mn-lt"/>
              </a:rPr>
              <a:t>Framework for hazard assessment </a:t>
            </a:r>
            <a:br>
              <a:rPr lang="en-GB" sz="3600" b="1" dirty="0">
                <a:solidFill>
                  <a:schemeClr val="bg1"/>
                </a:solidFill>
                <a:effectLst>
                  <a:outerShdw blurRad="38100" dist="38100" dir="2700000" algn="tl">
                    <a:srgbClr val="000000">
                      <a:alpha val="43137"/>
                    </a:srgbClr>
                  </a:outerShdw>
                </a:effectLst>
                <a:latin typeface="+mn-lt"/>
              </a:rPr>
            </a:br>
            <a:r>
              <a:rPr lang="en-GB" sz="3600" b="1" dirty="0">
                <a:solidFill>
                  <a:schemeClr val="bg1"/>
                </a:solidFill>
                <a:effectLst>
                  <a:outerShdw blurRad="38100" dist="38100" dir="2700000" algn="tl">
                    <a:srgbClr val="000000">
                      <a:alpha val="43137"/>
                    </a:srgbClr>
                  </a:outerShdw>
                </a:effectLst>
                <a:latin typeface="+mn-lt"/>
              </a:rPr>
              <a:t>(HA) of a fragrance ingredient (FI)</a:t>
            </a:r>
          </a:p>
        </p:txBody>
      </p:sp>
      <p:sp>
        <p:nvSpPr>
          <p:cNvPr id="3" name="Content Placeholder 2">
            <a:extLst>
              <a:ext uri="{FF2B5EF4-FFF2-40B4-BE49-F238E27FC236}">
                <a16:creationId xmlns:a16="http://schemas.microsoft.com/office/drawing/2014/main" id="{0AEFCFB7-A5EA-4B5A-8805-D8D61B15378B}"/>
              </a:ext>
            </a:extLst>
          </p:cNvPr>
          <p:cNvSpPr txBox="1">
            <a:spLocks noGrp="1"/>
          </p:cNvSpPr>
          <p:nvPr>
            <p:ph idx="1"/>
          </p:nvPr>
        </p:nvSpPr>
        <p:spPr>
          <a:xfrm>
            <a:off x="550720" y="6171691"/>
            <a:ext cx="10515600" cy="420847"/>
          </a:xfrm>
        </p:spPr>
        <p:txBody>
          <a:bodyPr/>
          <a:lstStyle/>
          <a:p>
            <a:pPr marL="0" lvl="0" indent="0">
              <a:lnSpc>
                <a:spcPct val="100000"/>
              </a:lnSpc>
              <a:buNone/>
            </a:pPr>
            <a:r>
              <a:rPr lang="en-GB" sz="2000" i="1" dirty="0">
                <a:solidFill>
                  <a:schemeClr val="tx1"/>
                </a:solidFill>
              </a:rPr>
              <a:t>TTC = Threshold of Toxicological Concern</a:t>
            </a:r>
          </a:p>
        </p:txBody>
      </p:sp>
      <p:pic>
        <p:nvPicPr>
          <p:cNvPr id="6" name="Picture 5">
            <a:extLst>
              <a:ext uri="{FF2B5EF4-FFF2-40B4-BE49-F238E27FC236}">
                <a16:creationId xmlns:a16="http://schemas.microsoft.com/office/drawing/2014/main" id="{FA295119-0E73-411D-AECA-C4BAA4F8F2F8}"/>
              </a:ext>
            </a:extLst>
          </p:cNvPr>
          <p:cNvPicPr>
            <a:picLocks noChangeAspect="1"/>
          </p:cNvPicPr>
          <p:nvPr/>
        </p:nvPicPr>
        <p:blipFill rotWithShape="1">
          <a:blip r:embed="rId2"/>
          <a:srcRect l="13295" t="16349" r="66874" b="56165"/>
          <a:stretch/>
        </p:blipFill>
        <p:spPr>
          <a:xfrm>
            <a:off x="10350501" y="460744"/>
            <a:ext cx="1431638" cy="1115690"/>
          </a:xfrm>
          <a:prstGeom prst="roundRect">
            <a:avLst>
              <a:gd name="adj" fmla="val 8594"/>
            </a:avLst>
          </a:prstGeom>
          <a:solidFill>
            <a:srgbClr val="FFFFFF">
              <a:shade val="85000"/>
            </a:srgbClr>
          </a:solidFill>
          <a:ln>
            <a:noFill/>
          </a:ln>
          <a:effectLst/>
        </p:spPr>
      </p:pic>
      <p:sp>
        <p:nvSpPr>
          <p:cNvPr id="7" name="Rectangle: Rounded Corners 6">
            <a:extLst>
              <a:ext uri="{FF2B5EF4-FFF2-40B4-BE49-F238E27FC236}">
                <a16:creationId xmlns:a16="http://schemas.microsoft.com/office/drawing/2014/main" id="{8AEC3F2C-93BE-447F-B5D2-1A601ECB093D}"/>
              </a:ext>
            </a:extLst>
          </p:cNvPr>
          <p:cNvSpPr/>
          <p:nvPr/>
        </p:nvSpPr>
        <p:spPr>
          <a:xfrm>
            <a:off x="10193311" y="365129"/>
            <a:ext cx="2143594" cy="1325559"/>
          </a:xfrm>
          <a:prstGeom prst="roundRect">
            <a:avLst>
              <a:gd name="adj" fmla="val 13275"/>
            </a:avLst>
          </a:prstGeom>
          <a:noFill/>
          <a:ln>
            <a:solidFill>
              <a:srgbClr val="0A5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6">
            <a:extLst>
              <a:ext uri="{FF2B5EF4-FFF2-40B4-BE49-F238E27FC236}">
                <a16:creationId xmlns:a16="http://schemas.microsoft.com/office/drawing/2014/main" id="{DBBE4224-DF91-48B0-8A32-388AD6680707}"/>
              </a:ext>
            </a:extLst>
          </p:cNvPr>
          <p:cNvSpPr txBox="1">
            <a:spLocks/>
          </p:cNvSpPr>
          <p:nvPr/>
        </p:nvSpPr>
        <p:spPr>
          <a:xfrm flipH="1">
            <a:off x="0" y="365129"/>
            <a:ext cx="644577" cy="1325559"/>
          </a:xfrm>
          <a:prstGeom prst="rect">
            <a:avLst/>
          </a:prstGeom>
          <a:solidFill>
            <a:srgbClr val="0A59A0"/>
          </a:solidFill>
          <a:ln>
            <a:solidFill>
              <a:srgbClr val="0A59A0"/>
            </a:solid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endParaRPr lang="en-GB" sz="3600" b="1" dirty="0">
              <a:solidFill>
                <a:schemeClr val="bg1"/>
              </a:solidFill>
              <a:effectLst>
                <a:outerShdw blurRad="38100" dist="38100" dir="2700000" algn="tl">
                  <a:srgbClr val="000000">
                    <a:alpha val="43137"/>
                  </a:srgbClr>
                </a:outerShdw>
              </a:effectLst>
              <a:latin typeface="+mn-lt"/>
            </a:endParaRPr>
          </a:p>
        </p:txBody>
      </p:sp>
      <p:sp>
        <p:nvSpPr>
          <p:cNvPr id="9" name="TextBox 8">
            <a:extLst>
              <a:ext uri="{FF2B5EF4-FFF2-40B4-BE49-F238E27FC236}">
                <a16:creationId xmlns:a16="http://schemas.microsoft.com/office/drawing/2014/main" id="{3CD84694-A3C8-4559-98B0-266633B632AA}"/>
              </a:ext>
            </a:extLst>
          </p:cNvPr>
          <p:cNvSpPr txBox="1"/>
          <p:nvPr/>
        </p:nvSpPr>
        <p:spPr>
          <a:xfrm>
            <a:off x="11782139" y="6397256"/>
            <a:ext cx="301686" cy="369332"/>
          </a:xfrm>
          <a:prstGeom prst="rect">
            <a:avLst/>
          </a:prstGeom>
          <a:noFill/>
        </p:spPr>
        <p:txBody>
          <a:bodyPr wrap="none" rtlCol="0">
            <a:spAutoFit/>
          </a:bodyPr>
          <a:lstStyle/>
          <a:p>
            <a:fld id="{44A7791F-A547-4054-8912-EAA190A331C2}" type="slidenum">
              <a:rPr lang="en-GB" smtClean="0"/>
              <a:t>5</a:t>
            </a:fld>
            <a:endParaRPr lang="en-GB" dirty="0"/>
          </a:p>
        </p:txBody>
      </p:sp>
      <p:sp>
        <p:nvSpPr>
          <p:cNvPr id="10" name="Rectangle: Rounded Corners 9">
            <a:extLst>
              <a:ext uri="{FF2B5EF4-FFF2-40B4-BE49-F238E27FC236}">
                <a16:creationId xmlns:a16="http://schemas.microsoft.com/office/drawing/2014/main" id="{E4336B99-2248-40E9-A869-B00984ECFE5D}"/>
              </a:ext>
            </a:extLst>
          </p:cNvPr>
          <p:cNvSpPr/>
          <p:nvPr/>
        </p:nvSpPr>
        <p:spPr>
          <a:xfrm>
            <a:off x="3043004" y="2113611"/>
            <a:ext cx="3497704" cy="404735"/>
          </a:xfrm>
          <a:prstGeom prst="roundRect">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FI properties and uses</a:t>
            </a:r>
          </a:p>
        </p:txBody>
      </p:sp>
      <p:sp>
        <p:nvSpPr>
          <p:cNvPr id="11" name="Rectangle: Rounded Corners 10">
            <a:extLst>
              <a:ext uri="{FF2B5EF4-FFF2-40B4-BE49-F238E27FC236}">
                <a16:creationId xmlns:a16="http://schemas.microsoft.com/office/drawing/2014/main" id="{913044B0-92BD-4815-9FAD-EC3BE1FCD3FF}"/>
              </a:ext>
            </a:extLst>
          </p:cNvPr>
          <p:cNvSpPr/>
          <p:nvPr/>
        </p:nvSpPr>
        <p:spPr>
          <a:xfrm>
            <a:off x="2879650" y="2761389"/>
            <a:ext cx="3824412" cy="404735"/>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Worst exposure compared to SS-TTC</a:t>
            </a:r>
          </a:p>
        </p:txBody>
      </p:sp>
      <p:sp>
        <p:nvSpPr>
          <p:cNvPr id="12" name="Rectangle: Rounded Corners 11">
            <a:extLst>
              <a:ext uri="{FF2B5EF4-FFF2-40B4-BE49-F238E27FC236}">
                <a16:creationId xmlns:a16="http://schemas.microsoft.com/office/drawing/2014/main" id="{CB60C4EE-B5AC-4055-AA6F-B91A158E8AE1}"/>
              </a:ext>
            </a:extLst>
          </p:cNvPr>
          <p:cNvSpPr/>
          <p:nvPr/>
        </p:nvSpPr>
        <p:spPr>
          <a:xfrm>
            <a:off x="9207423" y="3409167"/>
            <a:ext cx="2340000" cy="642470"/>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Phys chem props </a:t>
            </a:r>
          </a:p>
          <a:p>
            <a:pPr algn="ctr"/>
            <a:r>
              <a:rPr lang="en-GB" b="1" dirty="0"/>
              <a:t>and structural alerts</a:t>
            </a:r>
          </a:p>
        </p:txBody>
      </p:sp>
      <p:sp>
        <p:nvSpPr>
          <p:cNvPr id="13" name="Rectangle: Rounded Corners 12">
            <a:extLst>
              <a:ext uri="{FF2B5EF4-FFF2-40B4-BE49-F238E27FC236}">
                <a16:creationId xmlns:a16="http://schemas.microsoft.com/office/drawing/2014/main" id="{C32B0742-1E9B-4FB7-BBD9-8C456B3A76B1}"/>
              </a:ext>
            </a:extLst>
          </p:cNvPr>
          <p:cNvSpPr/>
          <p:nvPr/>
        </p:nvSpPr>
        <p:spPr>
          <a:xfrm>
            <a:off x="644577" y="3409167"/>
            <a:ext cx="2160000" cy="642470"/>
          </a:xfrm>
          <a:prstGeom prst="roundRect">
            <a:avLst/>
          </a:pr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HA not needed</a:t>
            </a:r>
          </a:p>
        </p:txBody>
      </p:sp>
      <p:cxnSp>
        <p:nvCxnSpPr>
          <p:cNvPr id="15" name="Straight Arrow Connector 14">
            <a:extLst>
              <a:ext uri="{FF2B5EF4-FFF2-40B4-BE49-F238E27FC236}">
                <a16:creationId xmlns:a16="http://schemas.microsoft.com/office/drawing/2014/main" id="{F9ADAAFF-D764-40F9-8890-7DD7EA2FDCB1}"/>
              </a:ext>
            </a:extLst>
          </p:cNvPr>
          <p:cNvCxnSpPr>
            <a:cxnSpLocks/>
            <a:stCxn id="10" idx="2"/>
            <a:endCxn id="11" idx="0"/>
          </p:cNvCxnSpPr>
          <p:nvPr/>
        </p:nvCxnSpPr>
        <p:spPr>
          <a:xfrm>
            <a:off x="4791856" y="2518346"/>
            <a:ext cx="0" cy="243043"/>
          </a:xfrm>
          <a:prstGeom prst="straightConnector1">
            <a:avLst/>
          </a:prstGeom>
          <a:ln w="38100">
            <a:solidFill>
              <a:srgbClr val="0A59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Connector: Elbow 17">
            <a:extLst>
              <a:ext uri="{FF2B5EF4-FFF2-40B4-BE49-F238E27FC236}">
                <a16:creationId xmlns:a16="http://schemas.microsoft.com/office/drawing/2014/main" id="{24A74024-E3A7-4175-8BA2-79277F187C8A}"/>
              </a:ext>
            </a:extLst>
          </p:cNvPr>
          <p:cNvCxnSpPr>
            <a:cxnSpLocks/>
            <a:stCxn id="11" idx="1"/>
            <a:endCxn id="13" idx="0"/>
          </p:cNvCxnSpPr>
          <p:nvPr/>
        </p:nvCxnSpPr>
        <p:spPr>
          <a:xfrm rot="10800000" flipV="1">
            <a:off x="1724578" y="2963757"/>
            <a:ext cx="1155073" cy="445410"/>
          </a:xfrm>
          <a:prstGeom prst="bentConnector2">
            <a:avLst/>
          </a:prstGeom>
          <a:ln w="38100">
            <a:solidFill>
              <a:srgbClr val="0A59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Connector: Elbow 18">
            <a:extLst>
              <a:ext uri="{FF2B5EF4-FFF2-40B4-BE49-F238E27FC236}">
                <a16:creationId xmlns:a16="http://schemas.microsoft.com/office/drawing/2014/main" id="{763327C6-558D-44CF-8042-C77302528103}"/>
              </a:ext>
            </a:extLst>
          </p:cNvPr>
          <p:cNvCxnSpPr>
            <a:cxnSpLocks/>
            <a:stCxn id="11" idx="3"/>
            <a:endCxn id="12" idx="0"/>
          </p:cNvCxnSpPr>
          <p:nvPr/>
        </p:nvCxnSpPr>
        <p:spPr>
          <a:xfrm>
            <a:off x="6704062" y="2963757"/>
            <a:ext cx="3673361" cy="445410"/>
          </a:xfrm>
          <a:prstGeom prst="bentConnector2">
            <a:avLst/>
          </a:prstGeom>
          <a:ln w="38100">
            <a:solidFill>
              <a:srgbClr val="0A59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Rectangle: Rounded Corners 25">
            <a:extLst>
              <a:ext uri="{FF2B5EF4-FFF2-40B4-BE49-F238E27FC236}">
                <a16:creationId xmlns:a16="http://schemas.microsoft.com/office/drawing/2014/main" id="{CA2ED518-32A4-4771-980B-76DBFDC0004A}"/>
              </a:ext>
            </a:extLst>
          </p:cNvPr>
          <p:cNvSpPr/>
          <p:nvPr/>
        </p:nvSpPr>
        <p:spPr>
          <a:xfrm>
            <a:off x="6704066" y="3409167"/>
            <a:ext cx="2340000" cy="642470"/>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Database search</a:t>
            </a:r>
          </a:p>
        </p:txBody>
      </p:sp>
      <p:cxnSp>
        <p:nvCxnSpPr>
          <p:cNvPr id="30" name="Connector: Elbow 29">
            <a:extLst>
              <a:ext uri="{FF2B5EF4-FFF2-40B4-BE49-F238E27FC236}">
                <a16:creationId xmlns:a16="http://schemas.microsoft.com/office/drawing/2014/main" id="{E99C9092-1C69-413F-9648-98101C6EA315}"/>
              </a:ext>
            </a:extLst>
          </p:cNvPr>
          <p:cNvCxnSpPr>
            <a:cxnSpLocks/>
            <a:stCxn id="11" idx="3"/>
            <a:endCxn id="26" idx="0"/>
          </p:cNvCxnSpPr>
          <p:nvPr/>
        </p:nvCxnSpPr>
        <p:spPr>
          <a:xfrm>
            <a:off x="6704062" y="2963757"/>
            <a:ext cx="1170004" cy="445410"/>
          </a:xfrm>
          <a:prstGeom prst="bentConnector2">
            <a:avLst/>
          </a:prstGeom>
          <a:ln w="38100">
            <a:solidFill>
              <a:srgbClr val="0A59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670FB3D-2AA6-4991-ACA8-146B803DD12E}"/>
              </a:ext>
            </a:extLst>
          </p:cNvPr>
          <p:cNvSpPr txBox="1"/>
          <p:nvPr/>
        </p:nvSpPr>
        <p:spPr>
          <a:xfrm>
            <a:off x="2016533" y="2624876"/>
            <a:ext cx="734515" cy="369332"/>
          </a:xfrm>
          <a:prstGeom prst="rect">
            <a:avLst/>
          </a:prstGeom>
          <a:noFill/>
        </p:spPr>
        <p:txBody>
          <a:bodyPr wrap="square" rtlCol="0">
            <a:spAutoFit/>
          </a:bodyPr>
          <a:lstStyle/>
          <a:p>
            <a:pPr algn="ctr"/>
            <a:r>
              <a:rPr lang="en-GB" b="1" dirty="0"/>
              <a:t>&lt; TTC</a:t>
            </a:r>
          </a:p>
        </p:txBody>
      </p:sp>
      <p:sp>
        <p:nvSpPr>
          <p:cNvPr id="34" name="TextBox 33">
            <a:extLst>
              <a:ext uri="{FF2B5EF4-FFF2-40B4-BE49-F238E27FC236}">
                <a16:creationId xmlns:a16="http://schemas.microsoft.com/office/drawing/2014/main" id="{143F7390-60E4-49A9-95F4-0999EAD0D11E}"/>
              </a:ext>
            </a:extLst>
          </p:cNvPr>
          <p:cNvSpPr txBox="1"/>
          <p:nvPr/>
        </p:nvSpPr>
        <p:spPr>
          <a:xfrm>
            <a:off x="6840129" y="2624876"/>
            <a:ext cx="734515" cy="369332"/>
          </a:xfrm>
          <a:prstGeom prst="rect">
            <a:avLst/>
          </a:prstGeom>
          <a:noFill/>
        </p:spPr>
        <p:txBody>
          <a:bodyPr wrap="square" rtlCol="0">
            <a:spAutoFit/>
          </a:bodyPr>
          <a:lstStyle/>
          <a:p>
            <a:pPr algn="ctr"/>
            <a:r>
              <a:rPr lang="en-GB" b="1" dirty="0"/>
              <a:t>≥ TTC</a:t>
            </a:r>
          </a:p>
        </p:txBody>
      </p:sp>
      <p:cxnSp>
        <p:nvCxnSpPr>
          <p:cNvPr id="36" name="Straight Arrow Connector 35">
            <a:extLst>
              <a:ext uri="{FF2B5EF4-FFF2-40B4-BE49-F238E27FC236}">
                <a16:creationId xmlns:a16="http://schemas.microsoft.com/office/drawing/2014/main" id="{AEE0E027-C9B2-415B-8151-E9781BC3E346}"/>
              </a:ext>
            </a:extLst>
          </p:cNvPr>
          <p:cNvCxnSpPr>
            <a:stCxn id="26" idx="1"/>
            <a:endCxn id="13" idx="3"/>
          </p:cNvCxnSpPr>
          <p:nvPr/>
        </p:nvCxnSpPr>
        <p:spPr>
          <a:xfrm flipH="1">
            <a:off x="2804577" y="3730402"/>
            <a:ext cx="3899489" cy="0"/>
          </a:xfrm>
          <a:prstGeom prst="straightConnector1">
            <a:avLst/>
          </a:prstGeom>
          <a:ln w="38100">
            <a:solidFill>
              <a:srgbClr val="0A59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Rectangle: Rounded Corners 39">
            <a:extLst>
              <a:ext uri="{FF2B5EF4-FFF2-40B4-BE49-F238E27FC236}">
                <a16:creationId xmlns:a16="http://schemas.microsoft.com/office/drawing/2014/main" id="{6B6C421F-9DE7-4D13-89C7-606792FB435D}"/>
              </a:ext>
            </a:extLst>
          </p:cNvPr>
          <p:cNvSpPr/>
          <p:nvPr/>
        </p:nvSpPr>
        <p:spPr>
          <a:xfrm>
            <a:off x="9207423" y="4497047"/>
            <a:ext cx="2340000" cy="642470"/>
          </a:xfrm>
          <a:prstGeom prst="roundRect">
            <a:avLst/>
          </a:prstGeom>
          <a:solidFill>
            <a:srgbClr val="0A59A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Selection and use of </a:t>
            </a:r>
            <a:r>
              <a:rPr lang="en-GB" b="1" i="1" dirty="0"/>
              <a:t>in vitro </a:t>
            </a:r>
            <a:r>
              <a:rPr lang="en-GB" b="1" dirty="0"/>
              <a:t>tests</a:t>
            </a:r>
          </a:p>
        </p:txBody>
      </p:sp>
      <p:cxnSp>
        <p:nvCxnSpPr>
          <p:cNvPr id="45" name="Straight Arrow Connector 44">
            <a:extLst>
              <a:ext uri="{FF2B5EF4-FFF2-40B4-BE49-F238E27FC236}">
                <a16:creationId xmlns:a16="http://schemas.microsoft.com/office/drawing/2014/main" id="{122FD26E-3EE2-4BD9-9966-9AFF2AE2AFF4}"/>
              </a:ext>
            </a:extLst>
          </p:cNvPr>
          <p:cNvCxnSpPr>
            <a:cxnSpLocks/>
            <a:stCxn id="12" idx="2"/>
            <a:endCxn id="40" idx="0"/>
          </p:cNvCxnSpPr>
          <p:nvPr/>
        </p:nvCxnSpPr>
        <p:spPr>
          <a:xfrm>
            <a:off x="10377423" y="4051637"/>
            <a:ext cx="0" cy="445410"/>
          </a:xfrm>
          <a:prstGeom prst="straightConnector1">
            <a:avLst/>
          </a:prstGeom>
          <a:ln w="38100">
            <a:solidFill>
              <a:srgbClr val="0A59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0A5F50EA-0625-4726-83AD-F86C801DCC0E}"/>
              </a:ext>
            </a:extLst>
          </p:cNvPr>
          <p:cNvSpPr txBox="1"/>
          <p:nvPr/>
        </p:nvSpPr>
        <p:spPr>
          <a:xfrm>
            <a:off x="3691159" y="3744393"/>
            <a:ext cx="2201394" cy="369332"/>
          </a:xfrm>
          <a:prstGeom prst="rect">
            <a:avLst/>
          </a:prstGeom>
          <a:noFill/>
        </p:spPr>
        <p:txBody>
          <a:bodyPr wrap="square" rtlCol="0">
            <a:spAutoFit/>
          </a:bodyPr>
          <a:lstStyle/>
          <a:p>
            <a:pPr algn="ctr"/>
            <a:r>
              <a:rPr lang="en-GB" b="1" dirty="0"/>
              <a:t>HA not needed</a:t>
            </a:r>
          </a:p>
        </p:txBody>
      </p:sp>
      <p:cxnSp>
        <p:nvCxnSpPr>
          <p:cNvPr id="49" name="Connector: Elbow 48">
            <a:extLst>
              <a:ext uri="{FF2B5EF4-FFF2-40B4-BE49-F238E27FC236}">
                <a16:creationId xmlns:a16="http://schemas.microsoft.com/office/drawing/2014/main" id="{F5CB95EC-FA79-4B1E-89B4-2EA359899477}"/>
              </a:ext>
            </a:extLst>
          </p:cNvPr>
          <p:cNvCxnSpPr>
            <a:cxnSpLocks/>
            <a:stCxn id="26" idx="2"/>
            <a:endCxn id="40" idx="1"/>
          </p:cNvCxnSpPr>
          <p:nvPr/>
        </p:nvCxnSpPr>
        <p:spPr>
          <a:xfrm rot="16200000" flipH="1">
            <a:off x="8157422" y="3768280"/>
            <a:ext cx="766645" cy="1333357"/>
          </a:xfrm>
          <a:prstGeom prst="bentConnector2">
            <a:avLst/>
          </a:prstGeom>
          <a:ln w="38100">
            <a:solidFill>
              <a:srgbClr val="0A59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327A42A4-E1CD-40F2-9C6C-53092D957D86}"/>
              </a:ext>
            </a:extLst>
          </p:cNvPr>
          <p:cNvSpPr txBox="1"/>
          <p:nvPr/>
        </p:nvSpPr>
        <p:spPr>
          <a:xfrm>
            <a:off x="6773369" y="4869802"/>
            <a:ext cx="2201394" cy="369332"/>
          </a:xfrm>
          <a:prstGeom prst="rect">
            <a:avLst/>
          </a:prstGeom>
          <a:noFill/>
        </p:spPr>
        <p:txBody>
          <a:bodyPr wrap="square" rtlCol="0">
            <a:spAutoFit/>
          </a:bodyPr>
          <a:lstStyle/>
          <a:p>
            <a:pPr algn="ctr"/>
            <a:r>
              <a:rPr lang="en-GB" b="1" dirty="0"/>
              <a:t>HA required</a:t>
            </a:r>
          </a:p>
        </p:txBody>
      </p:sp>
      <p:sp>
        <p:nvSpPr>
          <p:cNvPr id="55" name="Rectangle: Rounded Corners 54">
            <a:extLst>
              <a:ext uri="{FF2B5EF4-FFF2-40B4-BE49-F238E27FC236}">
                <a16:creationId xmlns:a16="http://schemas.microsoft.com/office/drawing/2014/main" id="{163ACE20-D811-458A-B90F-78A608C93EF5}"/>
              </a:ext>
            </a:extLst>
          </p:cNvPr>
          <p:cNvSpPr/>
          <p:nvPr/>
        </p:nvSpPr>
        <p:spPr>
          <a:xfrm>
            <a:off x="6704066" y="5584927"/>
            <a:ext cx="4843357" cy="642470"/>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Weighing of all evidence and NESIL assignment</a:t>
            </a:r>
          </a:p>
        </p:txBody>
      </p:sp>
      <p:cxnSp>
        <p:nvCxnSpPr>
          <p:cNvPr id="56" name="Straight Arrow Connector 55">
            <a:extLst>
              <a:ext uri="{FF2B5EF4-FFF2-40B4-BE49-F238E27FC236}">
                <a16:creationId xmlns:a16="http://schemas.microsoft.com/office/drawing/2014/main" id="{B95F4FDD-B9B1-467B-86CF-FE7FE47B7B25}"/>
              </a:ext>
            </a:extLst>
          </p:cNvPr>
          <p:cNvCxnSpPr>
            <a:cxnSpLocks/>
            <a:stCxn id="40" idx="2"/>
          </p:cNvCxnSpPr>
          <p:nvPr/>
        </p:nvCxnSpPr>
        <p:spPr>
          <a:xfrm>
            <a:off x="10377423" y="5139517"/>
            <a:ext cx="0" cy="445410"/>
          </a:xfrm>
          <a:prstGeom prst="straightConnector1">
            <a:avLst/>
          </a:prstGeom>
          <a:ln w="38100">
            <a:solidFill>
              <a:srgbClr val="0A59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CBEF8D58-F27C-48A4-BDDE-2AA2ADE76F36}"/>
              </a:ext>
            </a:extLst>
          </p:cNvPr>
          <p:cNvSpPr/>
          <p:nvPr/>
        </p:nvSpPr>
        <p:spPr>
          <a:xfrm>
            <a:off x="2760520" y="3144610"/>
            <a:ext cx="6096000" cy="307777"/>
          </a:xfrm>
          <a:prstGeom prst="rect">
            <a:avLst/>
          </a:prstGeom>
        </p:spPr>
        <p:txBody>
          <a:bodyPr>
            <a:spAutoFit/>
          </a:bodyPr>
          <a:lstStyle/>
          <a:p>
            <a:pPr lvl="0" algn="just"/>
            <a:r>
              <a:rPr lang="en-GB" sz="1400" dirty="0"/>
              <a:t>(Skin sensitization Threshold of Toxicological Concern)</a:t>
            </a:r>
            <a:endParaRPr lang="en-GB" sz="14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F21D-5D8B-4AB0-89DB-CE9CE306B65E}"/>
              </a:ext>
            </a:extLst>
          </p:cNvPr>
          <p:cNvSpPr txBox="1">
            <a:spLocks noGrp="1"/>
          </p:cNvSpPr>
          <p:nvPr>
            <p:ph type="title"/>
          </p:nvPr>
        </p:nvSpPr>
        <p:spPr>
          <a:xfrm>
            <a:off x="0" y="365129"/>
            <a:ext cx="10193311" cy="1325559"/>
          </a:xfrm>
          <a:prstGeom prst="roundRect">
            <a:avLst>
              <a:gd name="adj" fmla="val 15175"/>
            </a:avLst>
          </a:prstGeom>
          <a:solidFill>
            <a:srgbClr val="0A59A0"/>
          </a:solidFill>
          <a:ln>
            <a:solidFill>
              <a:srgbClr val="0A59A0"/>
            </a:solidFill>
          </a:ln>
        </p:spPr>
        <p:txBody>
          <a:bodyPr vert="horz" wrap="square" lIns="900000" tIns="45720" rIns="2016000" bIns="45720" anchor="ctr" anchorCtr="0" compatLnSpc="1">
            <a:noAutofit/>
          </a:bodyPr>
          <a:lstStyle/>
          <a:p>
            <a:r>
              <a:rPr lang="en-GB" sz="3600" b="1" dirty="0">
                <a:solidFill>
                  <a:schemeClr val="bg1"/>
                </a:solidFill>
                <a:effectLst>
                  <a:outerShdw blurRad="38100" dist="38100" dir="2700000" algn="tl">
                    <a:srgbClr val="000000">
                      <a:alpha val="43137"/>
                    </a:srgbClr>
                  </a:outerShdw>
                </a:effectLst>
                <a:latin typeface="+mn-lt"/>
              </a:rPr>
              <a:t> </a:t>
            </a:r>
          </a:p>
        </p:txBody>
      </p:sp>
      <p:sp>
        <p:nvSpPr>
          <p:cNvPr id="5" name="Rectangle: Rounded Corners 4">
            <a:extLst>
              <a:ext uri="{FF2B5EF4-FFF2-40B4-BE49-F238E27FC236}">
                <a16:creationId xmlns:a16="http://schemas.microsoft.com/office/drawing/2014/main" id="{4675ED7F-A053-4CB6-A6F5-515FD9D001EB}"/>
              </a:ext>
            </a:extLst>
          </p:cNvPr>
          <p:cNvSpPr/>
          <p:nvPr/>
        </p:nvSpPr>
        <p:spPr>
          <a:xfrm>
            <a:off x="10193311" y="365129"/>
            <a:ext cx="2143594" cy="1325559"/>
          </a:xfrm>
          <a:prstGeom prst="roundRect">
            <a:avLst>
              <a:gd name="adj" fmla="val 13275"/>
            </a:avLst>
          </a:prstGeom>
          <a:solidFill>
            <a:schemeClr val="bg1"/>
          </a:solidFill>
          <a:ln>
            <a:solidFill>
              <a:srgbClr val="0A5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5A7109D6-4197-4B5B-982F-3957756D8C63}"/>
              </a:ext>
            </a:extLst>
          </p:cNvPr>
          <p:cNvPicPr>
            <a:picLocks noChangeAspect="1"/>
          </p:cNvPicPr>
          <p:nvPr/>
        </p:nvPicPr>
        <p:blipFill rotWithShape="1">
          <a:blip r:embed="rId2"/>
          <a:srcRect l="13295" t="16349" r="66874" b="56165"/>
          <a:stretch/>
        </p:blipFill>
        <p:spPr>
          <a:xfrm>
            <a:off x="10350501" y="460744"/>
            <a:ext cx="1431638" cy="1115690"/>
          </a:xfrm>
          <a:prstGeom prst="roundRect">
            <a:avLst>
              <a:gd name="adj" fmla="val 8594"/>
            </a:avLst>
          </a:prstGeom>
          <a:solidFill>
            <a:srgbClr val="FFFFFF">
              <a:shade val="85000"/>
            </a:srgbClr>
          </a:solidFill>
          <a:ln>
            <a:noFill/>
          </a:ln>
          <a:effectLst/>
        </p:spPr>
      </p:pic>
      <p:sp>
        <p:nvSpPr>
          <p:cNvPr id="6" name="Title 6">
            <a:extLst>
              <a:ext uri="{FF2B5EF4-FFF2-40B4-BE49-F238E27FC236}">
                <a16:creationId xmlns:a16="http://schemas.microsoft.com/office/drawing/2014/main" id="{D193227D-A21E-4987-BD2F-CB1E1A024C2D}"/>
              </a:ext>
            </a:extLst>
          </p:cNvPr>
          <p:cNvSpPr txBox="1">
            <a:spLocks/>
          </p:cNvSpPr>
          <p:nvPr/>
        </p:nvSpPr>
        <p:spPr>
          <a:xfrm flipH="1">
            <a:off x="0" y="365129"/>
            <a:ext cx="644577" cy="1325559"/>
          </a:xfrm>
          <a:prstGeom prst="rect">
            <a:avLst/>
          </a:prstGeom>
          <a:solidFill>
            <a:srgbClr val="0A59A0"/>
          </a:solidFill>
          <a:ln>
            <a:solidFill>
              <a:srgbClr val="0A59A0"/>
            </a:solid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endParaRPr lang="en-GB" sz="3600" b="1" dirty="0">
              <a:solidFill>
                <a:schemeClr val="bg1"/>
              </a:solidFill>
              <a:effectLst>
                <a:outerShdw blurRad="38100" dist="38100" dir="2700000" algn="tl">
                  <a:srgbClr val="000000">
                    <a:alpha val="43137"/>
                  </a:srgbClr>
                </a:outerShdw>
              </a:effectLst>
              <a:latin typeface="+mn-lt"/>
            </a:endParaRPr>
          </a:p>
        </p:txBody>
      </p:sp>
      <p:sp>
        <p:nvSpPr>
          <p:cNvPr id="7" name="TextBox 6">
            <a:extLst>
              <a:ext uri="{FF2B5EF4-FFF2-40B4-BE49-F238E27FC236}">
                <a16:creationId xmlns:a16="http://schemas.microsoft.com/office/drawing/2014/main" id="{8FAD2CF6-7620-4E82-A688-2CE32C9E3071}"/>
              </a:ext>
            </a:extLst>
          </p:cNvPr>
          <p:cNvSpPr txBox="1"/>
          <p:nvPr/>
        </p:nvSpPr>
        <p:spPr>
          <a:xfrm>
            <a:off x="11782139" y="6397256"/>
            <a:ext cx="301686" cy="369332"/>
          </a:xfrm>
          <a:prstGeom prst="rect">
            <a:avLst/>
          </a:prstGeom>
          <a:noFill/>
        </p:spPr>
        <p:txBody>
          <a:bodyPr wrap="none" rtlCol="0">
            <a:spAutoFit/>
          </a:bodyPr>
          <a:lstStyle/>
          <a:p>
            <a:fld id="{44A7791F-A547-4054-8912-EAA190A331C2}" type="slidenum">
              <a:rPr lang="en-GB" smtClean="0"/>
              <a:t>6</a:t>
            </a:fld>
            <a:endParaRPr lang="en-GB" dirty="0"/>
          </a:p>
        </p:txBody>
      </p:sp>
      <p:sp>
        <p:nvSpPr>
          <p:cNvPr id="8" name="Title 1">
            <a:extLst>
              <a:ext uri="{FF2B5EF4-FFF2-40B4-BE49-F238E27FC236}">
                <a16:creationId xmlns:a16="http://schemas.microsoft.com/office/drawing/2014/main" id="{462ECBFA-C93E-4684-A067-29397DE4DE94}"/>
              </a:ext>
            </a:extLst>
          </p:cNvPr>
          <p:cNvSpPr txBox="1">
            <a:spLocks/>
          </p:cNvSpPr>
          <p:nvPr/>
        </p:nvSpPr>
        <p:spPr>
          <a:xfrm>
            <a:off x="0" y="355809"/>
            <a:ext cx="10193311" cy="1325559"/>
          </a:xfrm>
          <a:prstGeom prst="rect">
            <a:avLst/>
          </a:prstGeom>
          <a:noFill/>
          <a:ln>
            <a:no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r>
              <a:rPr lang="en-GB" sz="3600" b="1" dirty="0">
                <a:solidFill>
                  <a:schemeClr val="bg1"/>
                </a:solidFill>
                <a:effectLst>
                  <a:outerShdw blurRad="38100" dist="38100" dir="2700000" algn="tl">
                    <a:srgbClr val="000000">
                      <a:alpha val="43137"/>
                    </a:srgbClr>
                  </a:outerShdw>
                </a:effectLst>
                <a:latin typeface="+mn-lt"/>
              </a:rPr>
              <a:t>Challenges in data utilisation</a:t>
            </a:r>
          </a:p>
        </p:txBody>
      </p:sp>
      <p:sp>
        <p:nvSpPr>
          <p:cNvPr id="9" name="Content Placeholder 2">
            <a:extLst>
              <a:ext uri="{FF2B5EF4-FFF2-40B4-BE49-F238E27FC236}">
                <a16:creationId xmlns:a16="http://schemas.microsoft.com/office/drawing/2014/main" id="{BD21C5C2-63C3-437B-9024-1B902DCF698F}"/>
              </a:ext>
            </a:extLst>
          </p:cNvPr>
          <p:cNvSpPr txBox="1">
            <a:spLocks noGrp="1"/>
          </p:cNvSpPr>
          <p:nvPr>
            <p:ph idx="1"/>
          </p:nvPr>
        </p:nvSpPr>
        <p:spPr>
          <a:xfrm>
            <a:off x="838203" y="1825627"/>
            <a:ext cx="10515600" cy="4351336"/>
          </a:xfrm>
        </p:spPr>
        <p:txBody>
          <a:bodyPr>
            <a:noAutofit/>
          </a:bodyPr>
          <a:lstStyle/>
          <a:p>
            <a:pPr marL="0" lvl="0" indent="0">
              <a:lnSpc>
                <a:spcPct val="80000"/>
              </a:lnSpc>
              <a:buNone/>
            </a:pPr>
            <a:r>
              <a:rPr lang="en-GB" sz="3000" dirty="0">
                <a:solidFill>
                  <a:srgbClr val="FF0000"/>
                </a:solidFill>
              </a:rPr>
              <a:t>Issue</a:t>
            </a:r>
          </a:p>
          <a:p>
            <a:pPr marL="0" lvl="0" indent="0">
              <a:lnSpc>
                <a:spcPct val="80000"/>
              </a:lnSpc>
              <a:buNone/>
            </a:pPr>
            <a:r>
              <a:rPr lang="en-GB" sz="3000" dirty="0"/>
              <a:t>Should the same weighting be applied to the findings from each test or should some tests justify a higher weighting?</a:t>
            </a:r>
          </a:p>
          <a:p>
            <a:pPr marL="0" lvl="0" indent="0">
              <a:lnSpc>
                <a:spcPct val="80000"/>
              </a:lnSpc>
              <a:buNone/>
            </a:pPr>
            <a:r>
              <a:rPr lang="en-GB" sz="3000" dirty="0">
                <a:solidFill>
                  <a:srgbClr val="FF0000"/>
                </a:solidFill>
              </a:rPr>
              <a:t>New developments</a:t>
            </a:r>
          </a:p>
          <a:p>
            <a:pPr marL="0" lvl="0" indent="0">
              <a:lnSpc>
                <a:spcPct val="80000"/>
              </a:lnSpc>
              <a:buNone/>
            </a:pPr>
            <a:r>
              <a:rPr lang="en-GB" sz="3000" dirty="0"/>
              <a:t>Bayesian networks and artificial neural networks are already being applied  to combine the findings. The use of artificial intelligence was proposed. Should the pros and cons of each be compared? How will transparency be maintained?</a:t>
            </a:r>
          </a:p>
          <a:p>
            <a:pPr marL="0" lvl="0" indent="0">
              <a:lnSpc>
                <a:spcPct val="80000"/>
              </a:lnSpc>
              <a:buNone/>
            </a:pPr>
            <a:r>
              <a:rPr lang="en-GB" sz="3000" dirty="0">
                <a:solidFill>
                  <a:srgbClr val="FF0000"/>
                </a:solidFill>
              </a:rPr>
              <a:t>Selection</a:t>
            </a:r>
          </a:p>
          <a:p>
            <a:pPr marL="0" lvl="0" indent="0">
              <a:lnSpc>
                <a:spcPct val="80000"/>
              </a:lnSpc>
              <a:buNone/>
            </a:pPr>
            <a:r>
              <a:rPr lang="en-GB" sz="3000" dirty="0"/>
              <a:t>Should there be a single recommended strategy for the assessment of Weight of Evidence?</a:t>
            </a:r>
          </a:p>
          <a:p>
            <a:pPr lvl="0">
              <a:lnSpc>
                <a:spcPct val="80000"/>
              </a:lnSpc>
            </a:pPr>
            <a:endParaRPr lang="en-GB" sz="3000" dirty="0">
              <a:solidFill>
                <a:srgbClr val="FF0000"/>
              </a:solidFill>
            </a:endParaRPr>
          </a:p>
          <a:p>
            <a:pPr marL="0" lvl="0" indent="0">
              <a:lnSpc>
                <a:spcPct val="80000"/>
              </a:lnSpc>
              <a:buNone/>
            </a:pPr>
            <a:endParaRPr lang="en-GB" sz="3000" dirty="0"/>
          </a:p>
        </p:txBody>
      </p:sp>
    </p:spTree>
    <p:extLst>
      <p:ext uri="{BB962C8B-B14F-4D97-AF65-F5344CB8AC3E}">
        <p14:creationId xmlns:p14="http://schemas.microsoft.com/office/powerpoint/2010/main" val="3504502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F21D-5D8B-4AB0-89DB-CE9CE306B65E}"/>
              </a:ext>
            </a:extLst>
          </p:cNvPr>
          <p:cNvSpPr txBox="1">
            <a:spLocks noGrp="1"/>
          </p:cNvSpPr>
          <p:nvPr>
            <p:ph type="title"/>
          </p:nvPr>
        </p:nvSpPr>
        <p:spPr>
          <a:xfrm>
            <a:off x="0" y="365129"/>
            <a:ext cx="10193311" cy="1325559"/>
          </a:xfrm>
          <a:prstGeom prst="roundRect">
            <a:avLst>
              <a:gd name="adj" fmla="val 15175"/>
            </a:avLst>
          </a:prstGeom>
          <a:solidFill>
            <a:srgbClr val="0A59A0"/>
          </a:solidFill>
          <a:ln>
            <a:solidFill>
              <a:srgbClr val="0A59A0"/>
            </a:solidFill>
          </a:ln>
        </p:spPr>
        <p:txBody>
          <a:bodyPr vert="horz" wrap="square" lIns="900000" tIns="45720" rIns="2016000" bIns="45720" anchor="ctr" anchorCtr="0" compatLnSpc="1">
            <a:noAutofit/>
          </a:bodyPr>
          <a:lstStyle/>
          <a:p>
            <a:r>
              <a:rPr lang="en-GB" sz="3600" b="1" dirty="0">
                <a:solidFill>
                  <a:schemeClr val="bg1"/>
                </a:solidFill>
                <a:effectLst>
                  <a:outerShdw blurRad="38100" dist="38100" dir="2700000" algn="tl">
                    <a:srgbClr val="000000">
                      <a:alpha val="43137"/>
                    </a:srgbClr>
                  </a:outerShdw>
                </a:effectLst>
                <a:latin typeface="+mn-lt"/>
              </a:rPr>
              <a:t> </a:t>
            </a:r>
          </a:p>
        </p:txBody>
      </p:sp>
      <p:sp>
        <p:nvSpPr>
          <p:cNvPr id="5" name="Rectangle: Rounded Corners 4">
            <a:extLst>
              <a:ext uri="{FF2B5EF4-FFF2-40B4-BE49-F238E27FC236}">
                <a16:creationId xmlns:a16="http://schemas.microsoft.com/office/drawing/2014/main" id="{4675ED7F-A053-4CB6-A6F5-515FD9D001EB}"/>
              </a:ext>
            </a:extLst>
          </p:cNvPr>
          <p:cNvSpPr/>
          <p:nvPr/>
        </p:nvSpPr>
        <p:spPr>
          <a:xfrm>
            <a:off x="10193311" y="365129"/>
            <a:ext cx="2143594" cy="1325559"/>
          </a:xfrm>
          <a:prstGeom prst="roundRect">
            <a:avLst>
              <a:gd name="adj" fmla="val 13275"/>
            </a:avLst>
          </a:prstGeom>
          <a:solidFill>
            <a:schemeClr val="bg1"/>
          </a:solidFill>
          <a:ln>
            <a:solidFill>
              <a:srgbClr val="0A5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5A7109D6-4197-4B5B-982F-3957756D8C63}"/>
              </a:ext>
            </a:extLst>
          </p:cNvPr>
          <p:cNvPicPr>
            <a:picLocks noChangeAspect="1"/>
          </p:cNvPicPr>
          <p:nvPr/>
        </p:nvPicPr>
        <p:blipFill rotWithShape="1">
          <a:blip r:embed="rId2"/>
          <a:srcRect l="13295" t="16349" r="66874" b="56165"/>
          <a:stretch/>
        </p:blipFill>
        <p:spPr>
          <a:xfrm>
            <a:off x="10350501" y="460744"/>
            <a:ext cx="1431638" cy="1115690"/>
          </a:xfrm>
          <a:prstGeom prst="roundRect">
            <a:avLst>
              <a:gd name="adj" fmla="val 8594"/>
            </a:avLst>
          </a:prstGeom>
          <a:solidFill>
            <a:srgbClr val="FFFFFF">
              <a:shade val="85000"/>
            </a:srgbClr>
          </a:solidFill>
          <a:ln>
            <a:noFill/>
          </a:ln>
          <a:effectLst/>
        </p:spPr>
      </p:pic>
      <p:sp>
        <p:nvSpPr>
          <p:cNvPr id="6" name="Title 6">
            <a:extLst>
              <a:ext uri="{FF2B5EF4-FFF2-40B4-BE49-F238E27FC236}">
                <a16:creationId xmlns:a16="http://schemas.microsoft.com/office/drawing/2014/main" id="{D193227D-A21E-4987-BD2F-CB1E1A024C2D}"/>
              </a:ext>
            </a:extLst>
          </p:cNvPr>
          <p:cNvSpPr txBox="1">
            <a:spLocks/>
          </p:cNvSpPr>
          <p:nvPr/>
        </p:nvSpPr>
        <p:spPr>
          <a:xfrm flipH="1">
            <a:off x="0" y="365129"/>
            <a:ext cx="644577" cy="1325559"/>
          </a:xfrm>
          <a:prstGeom prst="rect">
            <a:avLst/>
          </a:prstGeom>
          <a:solidFill>
            <a:srgbClr val="0A59A0"/>
          </a:solidFill>
          <a:ln>
            <a:solidFill>
              <a:srgbClr val="0A59A0"/>
            </a:solid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endParaRPr lang="en-GB" sz="3600" b="1" dirty="0">
              <a:solidFill>
                <a:schemeClr val="bg1"/>
              </a:solidFill>
              <a:effectLst>
                <a:outerShdw blurRad="38100" dist="38100" dir="2700000" algn="tl">
                  <a:srgbClr val="000000">
                    <a:alpha val="43137"/>
                  </a:srgbClr>
                </a:outerShdw>
              </a:effectLst>
              <a:latin typeface="+mn-lt"/>
            </a:endParaRPr>
          </a:p>
        </p:txBody>
      </p:sp>
      <p:sp>
        <p:nvSpPr>
          <p:cNvPr id="7" name="TextBox 6">
            <a:extLst>
              <a:ext uri="{FF2B5EF4-FFF2-40B4-BE49-F238E27FC236}">
                <a16:creationId xmlns:a16="http://schemas.microsoft.com/office/drawing/2014/main" id="{8FAD2CF6-7620-4E82-A688-2CE32C9E3071}"/>
              </a:ext>
            </a:extLst>
          </p:cNvPr>
          <p:cNvSpPr txBox="1"/>
          <p:nvPr/>
        </p:nvSpPr>
        <p:spPr>
          <a:xfrm>
            <a:off x="11782139" y="6397256"/>
            <a:ext cx="301686" cy="369332"/>
          </a:xfrm>
          <a:prstGeom prst="rect">
            <a:avLst/>
          </a:prstGeom>
          <a:noFill/>
        </p:spPr>
        <p:txBody>
          <a:bodyPr wrap="none" rtlCol="0">
            <a:spAutoFit/>
          </a:bodyPr>
          <a:lstStyle/>
          <a:p>
            <a:fld id="{44A7791F-A547-4054-8912-EAA190A331C2}" type="slidenum">
              <a:rPr lang="en-GB" smtClean="0"/>
              <a:t>7</a:t>
            </a:fld>
            <a:endParaRPr lang="en-GB" dirty="0"/>
          </a:p>
        </p:txBody>
      </p:sp>
      <p:sp>
        <p:nvSpPr>
          <p:cNvPr id="8" name="Title 1">
            <a:extLst>
              <a:ext uri="{FF2B5EF4-FFF2-40B4-BE49-F238E27FC236}">
                <a16:creationId xmlns:a16="http://schemas.microsoft.com/office/drawing/2014/main" id="{462ECBFA-C93E-4684-A067-29397DE4DE94}"/>
              </a:ext>
            </a:extLst>
          </p:cNvPr>
          <p:cNvSpPr txBox="1">
            <a:spLocks/>
          </p:cNvSpPr>
          <p:nvPr/>
        </p:nvSpPr>
        <p:spPr>
          <a:xfrm>
            <a:off x="0" y="355809"/>
            <a:ext cx="10193311" cy="1325559"/>
          </a:xfrm>
          <a:prstGeom prst="rect">
            <a:avLst/>
          </a:prstGeom>
          <a:noFill/>
          <a:ln>
            <a:no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r>
              <a:rPr lang="en-GB" sz="3600" b="1" dirty="0">
                <a:solidFill>
                  <a:schemeClr val="bg1"/>
                </a:solidFill>
                <a:effectLst>
                  <a:outerShdw blurRad="38100" dist="38100" dir="2700000" algn="tl">
                    <a:srgbClr val="000000">
                      <a:alpha val="43137"/>
                    </a:srgbClr>
                  </a:outerShdw>
                </a:effectLst>
                <a:latin typeface="+mn-lt"/>
              </a:rPr>
              <a:t>IDEA: Issues for early action</a:t>
            </a:r>
          </a:p>
        </p:txBody>
      </p:sp>
      <p:sp>
        <p:nvSpPr>
          <p:cNvPr id="9" name="Content Placeholder 2">
            <a:extLst>
              <a:ext uri="{FF2B5EF4-FFF2-40B4-BE49-F238E27FC236}">
                <a16:creationId xmlns:a16="http://schemas.microsoft.com/office/drawing/2014/main" id="{D44F663E-B124-4DBD-9B45-FA4875032E20}"/>
              </a:ext>
            </a:extLst>
          </p:cNvPr>
          <p:cNvSpPr txBox="1">
            <a:spLocks noGrp="1"/>
          </p:cNvSpPr>
          <p:nvPr>
            <p:ph idx="1"/>
          </p:nvPr>
        </p:nvSpPr>
        <p:spPr>
          <a:xfrm>
            <a:off x="749508" y="1907171"/>
            <a:ext cx="10515600" cy="4351336"/>
          </a:xfrm>
        </p:spPr>
        <p:txBody>
          <a:bodyPr>
            <a:noAutofit/>
          </a:bodyPr>
          <a:lstStyle/>
          <a:p>
            <a:pPr lvl="0"/>
            <a:r>
              <a:rPr lang="en-GB" sz="3000" dirty="0"/>
              <a:t>Identify criteria for selection of chemical reference standards to be used for test evaluation and potency comparison purposes </a:t>
            </a:r>
          </a:p>
          <a:p>
            <a:pPr lvl="0"/>
            <a:r>
              <a:rPr lang="en-GB" sz="3000" dirty="0"/>
              <a:t>Provide a platform for further evaluation of whether it is essential to use test findings for each step in the AOP</a:t>
            </a:r>
          </a:p>
          <a:p>
            <a:pPr lvl="0"/>
            <a:r>
              <a:rPr lang="en-GB" sz="3000" dirty="0"/>
              <a:t>Develop a utilisable and transparent Weight of Evidence methodology for combining the relevant information findings</a:t>
            </a:r>
          </a:p>
          <a:p>
            <a:pPr lvl="0"/>
            <a:r>
              <a:rPr lang="en-US" sz="3000" dirty="0"/>
              <a:t>Assess the degree of uncertainties in extrapolation of test findings to derive human NESIL values</a:t>
            </a:r>
          </a:p>
          <a:p>
            <a:pPr lvl="0"/>
            <a:r>
              <a:rPr lang="en-US" sz="3000" dirty="0"/>
              <a:t>Review the protocols used for selection of the mode and levels of exposure of an FI to different in vitro systems</a:t>
            </a:r>
            <a:endParaRPr lang="en-GB" sz="3000" dirty="0"/>
          </a:p>
        </p:txBody>
      </p:sp>
    </p:spTree>
    <p:extLst>
      <p:ext uri="{BB962C8B-B14F-4D97-AF65-F5344CB8AC3E}">
        <p14:creationId xmlns:p14="http://schemas.microsoft.com/office/powerpoint/2010/main" val="2220899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F21D-5D8B-4AB0-89DB-CE9CE306B65E}"/>
              </a:ext>
            </a:extLst>
          </p:cNvPr>
          <p:cNvSpPr txBox="1">
            <a:spLocks noGrp="1"/>
          </p:cNvSpPr>
          <p:nvPr>
            <p:ph type="title"/>
          </p:nvPr>
        </p:nvSpPr>
        <p:spPr>
          <a:xfrm>
            <a:off x="0" y="365129"/>
            <a:ext cx="10193311" cy="1325559"/>
          </a:xfrm>
          <a:prstGeom prst="roundRect">
            <a:avLst>
              <a:gd name="adj" fmla="val 15175"/>
            </a:avLst>
          </a:prstGeom>
          <a:solidFill>
            <a:srgbClr val="0A59A0"/>
          </a:solidFill>
          <a:ln>
            <a:solidFill>
              <a:srgbClr val="0A59A0"/>
            </a:solidFill>
          </a:ln>
        </p:spPr>
        <p:txBody>
          <a:bodyPr vert="horz" wrap="square" lIns="900000" tIns="45720" rIns="2016000" bIns="45720" anchor="ctr" anchorCtr="0" compatLnSpc="1">
            <a:noAutofit/>
          </a:bodyPr>
          <a:lstStyle/>
          <a:p>
            <a:r>
              <a:rPr lang="en-GB" sz="3600" b="1" dirty="0">
                <a:solidFill>
                  <a:schemeClr val="bg1"/>
                </a:solidFill>
                <a:effectLst>
                  <a:outerShdw blurRad="38100" dist="38100" dir="2700000" algn="tl">
                    <a:srgbClr val="000000">
                      <a:alpha val="43137"/>
                    </a:srgbClr>
                  </a:outerShdw>
                </a:effectLst>
                <a:latin typeface="+mn-lt"/>
              </a:rPr>
              <a:t> </a:t>
            </a:r>
          </a:p>
        </p:txBody>
      </p:sp>
      <p:sp>
        <p:nvSpPr>
          <p:cNvPr id="5" name="Rectangle: Rounded Corners 4">
            <a:extLst>
              <a:ext uri="{FF2B5EF4-FFF2-40B4-BE49-F238E27FC236}">
                <a16:creationId xmlns:a16="http://schemas.microsoft.com/office/drawing/2014/main" id="{4675ED7F-A053-4CB6-A6F5-515FD9D001EB}"/>
              </a:ext>
            </a:extLst>
          </p:cNvPr>
          <p:cNvSpPr/>
          <p:nvPr/>
        </p:nvSpPr>
        <p:spPr>
          <a:xfrm>
            <a:off x="10193311" y="365129"/>
            <a:ext cx="2143594" cy="1325559"/>
          </a:xfrm>
          <a:prstGeom prst="roundRect">
            <a:avLst>
              <a:gd name="adj" fmla="val 13275"/>
            </a:avLst>
          </a:prstGeom>
          <a:solidFill>
            <a:schemeClr val="bg1"/>
          </a:solidFill>
          <a:ln>
            <a:solidFill>
              <a:srgbClr val="0A5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5A7109D6-4197-4B5B-982F-3957756D8C63}"/>
              </a:ext>
            </a:extLst>
          </p:cNvPr>
          <p:cNvPicPr>
            <a:picLocks noChangeAspect="1"/>
          </p:cNvPicPr>
          <p:nvPr/>
        </p:nvPicPr>
        <p:blipFill rotWithShape="1">
          <a:blip r:embed="rId2"/>
          <a:srcRect l="13295" t="16349" r="66874" b="56165"/>
          <a:stretch/>
        </p:blipFill>
        <p:spPr>
          <a:xfrm>
            <a:off x="10350501" y="460744"/>
            <a:ext cx="1431638" cy="1115690"/>
          </a:xfrm>
          <a:prstGeom prst="roundRect">
            <a:avLst>
              <a:gd name="adj" fmla="val 8594"/>
            </a:avLst>
          </a:prstGeom>
          <a:solidFill>
            <a:srgbClr val="FFFFFF">
              <a:shade val="85000"/>
            </a:srgbClr>
          </a:solidFill>
          <a:ln>
            <a:noFill/>
          </a:ln>
          <a:effectLst/>
        </p:spPr>
      </p:pic>
      <p:sp>
        <p:nvSpPr>
          <p:cNvPr id="6" name="Title 6">
            <a:extLst>
              <a:ext uri="{FF2B5EF4-FFF2-40B4-BE49-F238E27FC236}">
                <a16:creationId xmlns:a16="http://schemas.microsoft.com/office/drawing/2014/main" id="{D193227D-A21E-4987-BD2F-CB1E1A024C2D}"/>
              </a:ext>
            </a:extLst>
          </p:cNvPr>
          <p:cNvSpPr txBox="1">
            <a:spLocks/>
          </p:cNvSpPr>
          <p:nvPr/>
        </p:nvSpPr>
        <p:spPr>
          <a:xfrm flipH="1">
            <a:off x="0" y="365129"/>
            <a:ext cx="644577" cy="1325559"/>
          </a:xfrm>
          <a:prstGeom prst="rect">
            <a:avLst/>
          </a:prstGeom>
          <a:solidFill>
            <a:srgbClr val="0A59A0"/>
          </a:solidFill>
          <a:ln>
            <a:solidFill>
              <a:srgbClr val="0A59A0"/>
            </a:solid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endParaRPr lang="en-GB" sz="3600" b="1" dirty="0">
              <a:solidFill>
                <a:schemeClr val="bg1"/>
              </a:solidFill>
              <a:effectLst>
                <a:outerShdw blurRad="38100" dist="38100" dir="2700000" algn="tl">
                  <a:srgbClr val="000000">
                    <a:alpha val="43137"/>
                  </a:srgbClr>
                </a:outerShdw>
              </a:effectLst>
              <a:latin typeface="+mn-lt"/>
            </a:endParaRPr>
          </a:p>
        </p:txBody>
      </p:sp>
      <p:sp>
        <p:nvSpPr>
          <p:cNvPr id="7" name="TextBox 6">
            <a:extLst>
              <a:ext uri="{FF2B5EF4-FFF2-40B4-BE49-F238E27FC236}">
                <a16:creationId xmlns:a16="http://schemas.microsoft.com/office/drawing/2014/main" id="{8FAD2CF6-7620-4E82-A688-2CE32C9E3071}"/>
              </a:ext>
            </a:extLst>
          </p:cNvPr>
          <p:cNvSpPr txBox="1"/>
          <p:nvPr/>
        </p:nvSpPr>
        <p:spPr>
          <a:xfrm>
            <a:off x="11782139" y="6397256"/>
            <a:ext cx="301686" cy="369332"/>
          </a:xfrm>
          <a:prstGeom prst="rect">
            <a:avLst/>
          </a:prstGeom>
          <a:noFill/>
        </p:spPr>
        <p:txBody>
          <a:bodyPr wrap="none" rtlCol="0">
            <a:spAutoFit/>
          </a:bodyPr>
          <a:lstStyle/>
          <a:p>
            <a:fld id="{44A7791F-A547-4054-8912-EAA190A331C2}" type="slidenum">
              <a:rPr lang="en-GB" smtClean="0"/>
              <a:t>8</a:t>
            </a:fld>
            <a:endParaRPr lang="en-GB" dirty="0"/>
          </a:p>
        </p:txBody>
      </p:sp>
      <p:sp>
        <p:nvSpPr>
          <p:cNvPr id="8" name="Title 1">
            <a:extLst>
              <a:ext uri="{FF2B5EF4-FFF2-40B4-BE49-F238E27FC236}">
                <a16:creationId xmlns:a16="http://schemas.microsoft.com/office/drawing/2014/main" id="{462ECBFA-C93E-4684-A067-29397DE4DE94}"/>
              </a:ext>
            </a:extLst>
          </p:cNvPr>
          <p:cNvSpPr txBox="1">
            <a:spLocks/>
          </p:cNvSpPr>
          <p:nvPr/>
        </p:nvSpPr>
        <p:spPr>
          <a:xfrm>
            <a:off x="0" y="355809"/>
            <a:ext cx="10193311" cy="1325559"/>
          </a:xfrm>
          <a:prstGeom prst="rect">
            <a:avLst/>
          </a:prstGeom>
          <a:noFill/>
          <a:ln>
            <a:noFill/>
          </a:ln>
        </p:spPr>
        <p:txBody>
          <a:bodyPr vert="horz" wrap="square" lIns="900000" tIns="45720" rIns="2016000" bIns="45720" anchor="ctr" anchorCtr="0" compatLnSpc="1">
            <a:no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r>
              <a:rPr lang="en-GB" sz="3600" b="1" dirty="0">
                <a:solidFill>
                  <a:schemeClr val="bg1"/>
                </a:solidFill>
                <a:effectLst>
                  <a:outerShdw blurRad="38100" dist="38100" dir="2700000" algn="tl">
                    <a:srgbClr val="000000">
                      <a:alpha val="43137"/>
                    </a:srgbClr>
                  </a:outerShdw>
                </a:effectLst>
                <a:latin typeface="+mn-lt"/>
              </a:rPr>
              <a:t>The keys for progress</a:t>
            </a:r>
          </a:p>
        </p:txBody>
      </p:sp>
      <p:sp>
        <p:nvSpPr>
          <p:cNvPr id="11" name="TextBox 10">
            <a:extLst>
              <a:ext uri="{FF2B5EF4-FFF2-40B4-BE49-F238E27FC236}">
                <a16:creationId xmlns:a16="http://schemas.microsoft.com/office/drawing/2014/main" id="{B3817F4C-F84A-4209-99D4-97CBB5842B58}"/>
              </a:ext>
            </a:extLst>
          </p:cNvPr>
          <p:cNvSpPr txBox="1"/>
          <p:nvPr/>
        </p:nvSpPr>
        <p:spPr>
          <a:xfrm>
            <a:off x="787547" y="2151146"/>
            <a:ext cx="10193311" cy="3785652"/>
          </a:xfrm>
          <a:prstGeom prst="rect">
            <a:avLst/>
          </a:prstGeom>
          <a:noFill/>
        </p:spPr>
        <p:txBody>
          <a:bodyPr wrap="square" rtlCol="0">
            <a:spAutoFit/>
          </a:bodyPr>
          <a:lstStyle/>
          <a:p>
            <a:pPr marL="342900" indent="-342900">
              <a:buFont typeface="Arial" panose="020B0604020202020204" pitchFamily="34" charset="0"/>
              <a:buChar char="•"/>
            </a:pPr>
            <a:r>
              <a:rPr lang="en-GB" sz="3000" dirty="0"/>
              <a:t>A Flexible programme that responds to new ideas and developments</a:t>
            </a:r>
          </a:p>
          <a:p>
            <a:pPr marL="342900" indent="-342900">
              <a:buFont typeface="Arial" panose="020B0604020202020204" pitchFamily="34" charset="0"/>
              <a:buChar char="•"/>
            </a:pPr>
            <a:r>
              <a:rPr lang="en-GB" sz="3000" dirty="0"/>
              <a:t>Ensuring transparency and a strong science base for all the activities of IDEA</a:t>
            </a:r>
          </a:p>
          <a:p>
            <a:pPr marL="342900" indent="-342900">
              <a:buFont typeface="Arial" panose="020B0604020202020204" pitchFamily="34" charset="0"/>
              <a:buChar char="•"/>
            </a:pPr>
            <a:r>
              <a:rPr lang="en-GB" sz="3000" dirty="0"/>
              <a:t>Continuing commitment of the existing network of experts involved in the various aspects of IDEA</a:t>
            </a:r>
          </a:p>
          <a:p>
            <a:pPr marL="342900" indent="-342900">
              <a:buFont typeface="Arial" panose="020B0604020202020204" pitchFamily="34" charset="0"/>
              <a:buChar char="•"/>
            </a:pPr>
            <a:r>
              <a:rPr lang="en-GB" sz="3000" dirty="0"/>
              <a:t>Extending the network to others particularly involved with in vitro test development for hazard assessment purposes</a:t>
            </a:r>
          </a:p>
        </p:txBody>
      </p:sp>
    </p:spTree>
    <p:extLst>
      <p:ext uri="{BB962C8B-B14F-4D97-AF65-F5344CB8AC3E}">
        <p14:creationId xmlns:p14="http://schemas.microsoft.com/office/powerpoint/2010/main" val="2479351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43D2C76-9AA1-4C42-9D6A-042D4901549D}"/>
              </a:ext>
            </a:extLst>
          </p:cNvPr>
          <p:cNvSpPr txBox="1"/>
          <p:nvPr/>
        </p:nvSpPr>
        <p:spPr>
          <a:xfrm>
            <a:off x="287771" y="-419724"/>
            <a:ext cx="2788170" cy="4508927"/>
          </a:xfrm>
          <a:prstGeom prst="rect">
            <a:avLst/>
          </a:prstGeom>
          <a:noFill/>
        </p:spPr>
        <p:txBody>
          <a:bodyPr wrap="square" rtlCol="0">
            <a:spAutoFit/>
          </a:bodyPr>
          <a:lstStyle/>
          <a:p>
            <a:r>
              <a:rPr lang="en-GB" sz="28700" b="1" dirty="0">
                <a:solidFill>
                  <a:schemeClr val="accent5">
                    <a:lumMod val="20000"/>
                    <a:lumOff val="80000"/>
                  </a:schemeClr>
                </a:solidFill>
                <a:latin typeface="Times New Roman" panose="02020603050405020304" pitchFamily="18" charset="0"/>
                <a:cs typeface="Times New Roman" panose="02020603050405020304" pitchFamily="18" charset="0"/>
              </a:rPr>
              <a:t>“</a:t>
            </a:r>
            <a:endParaRPr lang="en-GB" b="1" dirty="0">
              <a:solidFill>
                <a:schemeClr val="accent5">
                  <a:lumMod val="20000"/>
                  <a:lumOff val="80000"/>
                </a:schemeClr>
              </a:solidFill>
              <a:latin typeface="Times New Roman" panose="02020603050405020304" pitchFamily="18" charset="0"/>
              <a:cs typeface="Times New Roman" panose="02020603050405020304" pitchFamily="18" charset="0"/>
            </a:endParaRPr>
          </a:p>
        </p:txBody>
      </p:sp>
      <p:sp>
        <p:nvSpPr>
          <p:cNvPr id="5" name="Subtitle 4">
            <a:extLst>
              <a:ext uri="{FF2B5EF4-FFF2-40B4-BE49-F238E27FC236}">
                <a16:creationId xmlns:a16="http://schemas.microsoft.com/office/drawing/2014/main" id="{96882B42-0FB5-4FD7-AA82-F33F26F73BC8}"/>
              </a:ext>
            </a:extLst>
          </p:cNvPr>
          <p:cNvSpPr txBox="1">
            <a:spLocks/>
          </p:cNvSpPr>
          <p:nvPr/>
        </p:nvSpPr>
        <p:spPr>
          <a:xfrm>
            <a:off x="1681856" y="4347514"/>
            <a:ext cx="8828288" cy="1655762"/>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buNone/>
            </a:pPr>
            <a:r>
              <a:rPr lang="en-GB" sz="4000" dirty="0">
                <a:solidFill>
                  <a:srgbClr val="FF0000"/>
                </a:solidFill>
              </a:rPr>
              <a:t>Adapted from A Gawande</a:t>
            </a:r>
          </a:p>
        </p:txBody>
      </p:sp>
      <p:sp>
        <p:nvSpPr>
          <p:cNvPr id="7" name="TextBox 6">
            <a:extLst>
              <a:ext uri="{FF2B5EF4-FFF2-40B4-BE49-F238E27FC236}">
                <a16:creationId xmlns:a16="http://schemas.microsoft.com/office/drawing/2014/main" id="{A22C0A0B-806B-4D51-A895-C3206E4F2A6E}"/>
              </a:ext>
            </a:extLst>
          </p:cNvPr>
          <p:cNvSpPr txBox="1"/>
          <p:nvPr/>
        </p:nvSpPr>
        <p:spPr>
          <a:xfrm rot="10800000">
            <a:off x="9116061" y="284813"/>
            <a:ext cx="2788170" cy="4508927"/>
          </a:xfrm>
          <a:prstGeom prst="rect">
            <a:avLst/>
          </a:prstGeom>
          <a:noFill/>
        </p:spPr>
        <p:txBody>
          <a:bodyPr wrap="square" rtlCol="0">
            <a:spAutoFit/>
          </a:bodyPr>
          <a:lstStyle/>
          <a:p>
            <a:r>
              <a:rPr lang="en-GB" sz="28700" b="1" dirty="0">
                <a:solidFill>
                  <a:schemeClr val="accent5">
                    <a:lumMod val="20000"/>
                    <a:lumOff val="80000"/>
                  </a:schemeClr>
                </a:solidFill>
                <a:latin typeface="Times New Roman" panose="02020603050405020304" pitchFamily="18" charset="0"/>
                <a:cs typeface="Times New Roman" panose="02020603050405020304" pitchFamily="18" charset="0"/>
              </a:rPr>
              <a:t>“</a:t>
            </a:r>
            <a:endParaRPr lang="en-GB" b="1" dirty="0">
              <a:solidFill>
                <a:schemeClr val="accent5">
                  <a:lumMod val="20000"/>
                  <a:lumOff val="80000"/>
                </a:schemeClr>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C8C29503-CC7C-4751-BAD4-12633A1576EC}"/>
              </a:ext>
            </a:extLst>
          </p:cNvPr>
          <p:cNvSpPr/>
          <p:nvPr/>
        </p:nvSpPr>
        <p:spPr>
          <a:xfrm>
            <a:off x="119921" y="359764"/>
            <a:ext cx="11842230" cy="3987750"/>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itle 3">
            <a:extLst>
              <a:ext uri="{FF2B5EF4-FFF2-40B4-BE49-F238E27FC236}">
                <a16:creationId xmlns:a16="http://schemas.microsoft.com/office/drawing/2014/main" id="{CBCF1182-2160-4126-B10C-6EA60106CC73}"/>
              </a:ext>
            </a:extLst>
          </p:cNvPr>
          <p:cNvSpPr txBox="1">
            <a:spLocks/>
          </p:cNvSpPr>
          <p:nvPr/>
        </p:nvSpPr>
        <p:spPr>
          <a:xfrm>
            <a:off x="1093304" y="1122363"/>
            <a:ext cx="10005392" cy="2387600"/>
          </a:xfrm>
          <a:prstGeom prst="rect">
            <a:avLst/>
          </a:prstGeom>
          <a:noFill/>
          <a:ln>
            <a:noFill/>
          </a:ln>
        </p:spPr>
        <p:txBody>
          <a:bodyPr vert="horz" wrap="square" lIns="91440" tIns="45720" rIns="91440" bIns="45720" anchor="ctr" anchorCtr="0" compatLnSpc="1">
            <a:normAutofit fontScale="92500"/>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GB" sz="5400" b="1" dirty="0">
                <a:latin typeface="Calibri" pitchFamily="34"/>
              </a:rPr>
              <a:t>The ground state of the biological sciences is uncertainty and wisdom is defined by how we cope with it</a:t>
            </a:r>
            <a:endParaRPr lang="en-GB" sz="5400" dirty="0">
              <a:solidFill>
                <a:schemeClr val="tx1"/>
              </a:solidFill>
              <a:latin typeface="+mn-lt"/>
            </a:endParaRPr>
          </a:p>
        </p:txBody>
      </p:sp>
    </p:spTree>
    <p:extLst>
      <p:ext uri="{BB962C8B-B14F-4D97-AF65-F5344CB8AC3E}">
        <p14:creationId xmlns:p14="http://schemas.microsoft.com/office/powerpoint/2010/main" val="382774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774</TotalTime>
  <Words>534</Words>
  <Application>Microsoft Office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Office Theme</vt:lpstr>
      <vt:lpstr>   IDEA International Dialogue for the Evaluation of Allergens</vt:lpstr>
      <vt:lpstr> </vt:lpstr>
      <vt:lpstr> </vt:lpstr>
      <vt:lpstr> </vt:lpstr>
      <vt:lpstr>Framework for hazard assessment  (HA) of a fragrance ingredient (FI)</vt:lpstr>
      <vt:lpstr> </vt:lpstr>
      <vt:lpstr>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VITRO DISCUSSIONS AND IDEA:</dc:title>
  <dc:creator>JAMES BRIDGES</dc:creator>
  <cp:lastModifiedBy>David O'Leary</cp:lastModifiedBy>
  <cp:revision>52</cp:revision>
  <cp:lastPrinted>2019-02-25T12:14:05Z</cp:lastPrinted>
  <dcterms:created xsi:type="dcterms:W3CDTF">2018-12-11T19:04:18Z</dcterms:created>
  <dcterms:modified xsi:type="dcterms:W3CDTF">2019-02-25T13:07:46Z</dcterms:modified>
</cp:coreProperties>
</file>